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1"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1689"/>
    <a:srgbClr val="008000"/>
    <a:srgbClr val="1A4D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328" y="-11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06C59E5-86D4-44BF-80F0-B92FBB41EACC}" type="datetimeFigureOut">
              <a:rPr lang="en-AU" smtClean="0"/>
              <a:t>7/05/2019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420341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11689"/>
                </a:solidFill>
                <a:latin typeface="Arial" panose="020B0604020202020204" pitchFamily="34" charset="0"/>
                <a:cs typeface="Arial" panose="020B0604020202020204" pitchFamily="34" charset="0"/>
              </a:defRPr>
            </a:lvl1pPr>
          </a:lstStyle>
          <a:p>
            <a:r>
              <a:rPr lang="en-US" dirty="0" smtClean="0"/>
              <a:t>Click to edit Master title style</a:t>
            </a:r>
            <a:endParaRPr lang="en-AU" dirty="0"/>
          </a:p>
        </p:txBody>
      </p:sp>
      <p:sp>
        <p:nvSpPr>
          <p:cNvPr id="3" name="Content Placeholder 2"/>
          <p:cNvSpPr>
            <a:spLocks noGrp="1"/>
          </p:cNvSpPr>
          <p:nvPr>
            <p:ph idx="1" hasCustomPrompt="1"/>
          </p:nvPr>
        </p:nvSpPr>
        <p:spPr/>
        <p:txBody>
          <a:bodyPr/>
          <a:lstStyle>
            <a:lvl1pPr marL="228600" indent="-228600" algn="l" eaLnBrk="0" fontAlgn="base" hangingPunct="0">
              <a:spcBef>
                <a:spcPct val="0"/>
              </a:spcBef>
              <a:spcAft>
                <a:spcPct val="0"/>
              </a:spcAft>
              <a:buFont typeface="+mj-lt"/>
              <a:buNone/>
              <a:tabLst>
                <a:tab pos="227013" algn="l"/>
              </a:tabLst>
              <a:defRPr sz="2800" b="0" i="0">
                <a:solidFill>
                  <a:schemeClr val="tx1"/>
                </a:solidFill>
              </a:defRPr>
            </a:lvl1pPr>
          </a:lstStyle>
          <a:p>
            <a:pPr marL="0" lvl="0" indent="0" eaLnBrk="0" fontAlgn="base" hangingPunct="0">
              <a:spcBef>
                <a:spcPct val="0"/>
              </a:spcBef>
              <a:spcAft>
                <a:spcPct val="0"/>
              </a:spcAft>
              <a:buNone/>
            </a:pPr>
            <a:r>
              <a:rPr kumimoji="0" lang="en-US" altLang="en-US" sz="1400" b="1" i="0" u="none" strike="noStrike" cap="none" normalizeH="0" baseline="0" dirty="0" smtClean="0">
                <a:ln>
                  <a:noFill/>
                </a:ln>
                <a:effectLst/>
                <a:latin typeface="Arial" panose="020B0604020202020204" pitchFamily="34" charset="0"/>
                <a:ea typeface="Arial" panose="020B0604020202020204" pitchFamily="34" charset="0"/>
              </a:rPr>
              <a:t>Main Heading</a:t>
            </a:r>
          </a:p>
          <a:p>
            <a:pPr marL="0" lvl="0" indent="0" eaLnBrk="0" fontAlgn="base" hangingPunct="0">
              <a:spcBef>
                <a:spcPct val="0"/>
              </a:spcBef>
              <a:spcAft>
                <a:spcPct val="0"/>
              </a:spcAft>
              <a:buNone/>
            </a:pPr>
            <a:endParaRPr kumimoji="0" lang="en-AU" altLang="en-US" sz="1200" i="0" u="none" strike="noStrike" cap="none" normalizeH="0" baseline="0" dirty="0" smtClean="0">
              <a:ln>
                <a:noFill/>
              </a:ln>
              <a:solidFill>
                <a:schemeClr val="tx1"/>
              </a:solidFill>
              <a:effectLst/>
              <a:latin typeface="Arial" panose="020B0604020202020204" pitchFamily="34" charset="0"/>
            </a:endParaRPr>
          </a:p>
          <a:p>
            <a:pPr marL="0" lvl="0" indent="0" eaLnBrk="0" fontAlgn="base" hangingPunct="0">
              <a:spcBef>
                <a:spcPct val="0"/>
              </a:spcBef>
              <a:spcAft>
                <a:spcPct val="0"/>
              </a:spcAft>
              <a:buNone/>
            </a:pPr>
            <a:r>
              <a:rPr kumimoji="0" lang="en-US" altLang="en-US" sz="1200" b="1" i="0" u="sng" strike="noStrike" cap="none" normalizeH="0" baseline="0" dirty="0" smtClean="0">
                <a:ln>
                  <a:noFill/>
                </a:ln>
                <a:solidFill>
                  <a:srgbClr val="1A1A1A"/>
                </a:solidFill>
                <a:effectLst/>
                <a:latin typeface="Arial" panose="020B0604020202020204" pitchFamily="34" charset="0"/>
                <a:ea typeface="Arial" panose="020B0604020202020204" pitchFamily="34" charset="0"/>
              </a:rPr>
              <a:t>Sub Heading 1</a:t>
            </a:r>
            <a:r>
              <a:rPr kumimoji="0" lang="en-US" altLang="en-US" sz="1200" b="1"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a:t>
            </a:r>
            <a:endParaRPr kumimoji="0" lang="en-US" altLang="en-US" sz="12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endParaRPr>
          </a:p>
          <a:p>
            <a:pPr marL="0" lvl="0" indent="0" eaLnBrk="0" fontAlgn="base" hangingPunct="0">
              <a:spcBef>
                <a:spcPct val="0"/>
              </a:spcBef>
              <a:spcAft>
                <a:spcPct val="0"/>
              </a:spcAft>
              <a:buNone/>
            </a:pPr>
            <a:endParaRPr kumimoji="0" lang="en-US" altLang="en-US" sz="1200" i="1" u="none" strike="noStrike" cap="none" normalizeH="0" baseline="0" dirty="0" smtClean="0">
              <a:ln>
                <a:noFill/>
              </a:ln>
              <a:solidFill>
                <a:srgbClr val="0065CC"/>
              </a:solidFill>
              <a:effectLst/>
              <a:latin typeface="Arial" panose="020B0604020202020204" pitchFamily="34" charset="0"/>
              <a:ea typeface="Arial" panose="020B0604020202020204" pitchFamily="34" charset="0"/>
            </a:endParaRPr>
          </a:p>
          <a:p>
            <a:pPr marL="0" lvl="0" indent="0" eaLnBrk="0" fontAlgn="base" hangingPunct="0">
              <a:spcBef>
                <a:spcPct val="0"/>
              </a:spcBef>
              <a:spcAft>
                <a:spcPct val="0"/>
              </a:spcAft>
              <a:buNone/>
            </a:pPr>
            <a:r>
              <a:rPr kumimoji="0" lang="en-US" altLang="en-US" sz="1200" b="1" i="1"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Sub Heading 2</a:t>
            </a:r>
          </a:p>
          <a:p>
            <a:pPr marL="0" lvl="0" indent="0" eaLnBrk="0" fontAlgn="base" hangingPunct="0">
              <a:spcBef>
                <a:spcPct val="0"/>
              </a:spcBef>
              <a:spcAft>
                <a:spcPct val="0"/>
              </a:spcAft>
              <a:buFontTx/>
              <a:buChar char="•"/>
              <a:tabLst>
                <a:tab pos="227013" algn="l"/>
              </a:tabLst>
            </a:pPr>
            <a:r>
              <a:rPr kumimoji="0" lang="en-US" altLang="en-US" sz="120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Dot poi</a:t>
            </a:r>
          </a:p>
        </p:txBody>
      </p:sp>
      <p:sp>
        <p:nvSpPr>
          <p:cNvPr id="4" name="Date Placeholder 3"/>
          <p:cNvSpPr>
            <a:spLocks noGrp="1"/>
          </p:cNvSpPr>
          <p:nvPr>
            <p:ph type="dt" sz="half" idx="10"/>
          </p:nvPr>
        </p:nvSpPr>
        <p:spPr/>
        <p:txBody>
          <a:bodyPr/>
          <a:lstStyle/>
          <a:p>
            <a:fld id="{406C59E5-86D4-44BF-80F0-B92FBB41EACC}" type="datetimeFigureOut">
              <a:rPr lang="en-AU" smtClean="0"/>
              <a:t>7/05/2019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0FF34AA-0879-47F3-9320-EAF69F7C3624}" type="slidenum">
              <a:rPr lang="en-AU" smtClean="0"/>
              <a:t>‹#›</a:t>
            </a:fld>
            <a:endParaRPr lang="en-AU"/>
          </a:p>
        </p:txBody>
      </p:sp>
      <p:cxnSp>
        <p:nvCxnSpPr>
          <p:cNvPr id="7" name="Straight Connector 6"/>
          <p:cNvCxnSpPr/>
          <p:nvPr userDrawn="1"/>
        </p:nvCxnSpPr>
        <p:spPr>
          <a:xfrm>
            <a:off x="0" y="1412776"/>
            <a:ext cx="9144000" cy="0"/>
          </a:xfrm>
          <a:prstGeom prst="line">
            <a:avLst/>
          </a:prstGeom>
          <a:ln w="12700">
            <a:solidFill>
              <a:srgbClr val="011689"/>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75857" y="5661248"/>
            <a:ext cx="872607" cy="614750"/>
          </a:xfrm>
          <a:prstGeom prst="rect">
            <a:avLst/>
          </a:prstGeom>
        </p:spPr>
      </p:pic>
      <p:sp>
        <p:nvSpPr>
          <p:cNvPr id="11" name="Rectangle 10"/>
          <p:cNvSpPr/>
          <p:nvPr userDrawn="1"/>
        </p:nvSpPr>
        <p:spPr>
          <a:xfrm>
            <a:off x="0" y="6497960"/>
            <a:ext cx="9144000" cy="360040"/>
          </a:xfrm>
          <a:prstGeom prst="rect">
            <a:avLst/>
          </a:prstGeom>
          <a:solidFill>
            <a:srgbClr val="011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image1.png">
            <a:extLst>
              <a:ext uri="{FF2B5EF4-FFF2-40B4-BE49-F238E27FC236}">
                <a16:creationId xmlns:a16="http://schemas.microsoft.com/office/drawing/2014/main" xmlns="" id="{59C21320-C0CB-4750-96FA-AE73BE2912D6}"/>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5599" t="92200" r="363" b="742"/>
          <a:stretch/>
        </p:blipFill>
        <p:spPr bwMode="auto">
          <a:xfrm>
            <a:off x="0" y="6569938"/>
            <a:ext cx="9144000" cy="288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724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6C59E5-86D4-44BF-80F0-B92FBB41EACC}" type="datetimeFigureOut">
              <a:rPr lang="en-AU" smtClean="0"/>
              <a:t>7/05/2019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27345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06C59E5-86D4-44BF-80F0-B92FBB41EACC}" type="datetimeFigureOut">
              <a:rPr lang="en-AU" smtClean="0"/>
              <a:t>7/05/2019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90798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06C59E5-86D4-44BF-80F0-B92FBB41EACC}" type="datetimeFigureOut">
              <a:rPr lang="en-AU" smtClean="0"/>
              <a:t>7/05/2019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317391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06C59E5-86D4-44BF-80F0-B92FBB41EACC}" type="datetimeFigureOut">
              <a:rPr lang="en-AU" smtClean="0"/>
              <a:t>7/05/2019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2361424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6C59E5-86D4-44BF-80F0-B92FBB41EACC}" type="datetimeFigureOut">
              <a:rPr lang="en-AU" smtClean="0"/>
              <a:t>7/05/2019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1765909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6C59E5-86D4-44BF-80F0-B92FBB41EACC}" type="datetimeFigureOut">
              <a:rPr lang="en-AU" smtClean="0"/>
              <a:t>7/05/2019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3370889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6C59E5-86D4-44BF-80F0-B92FBB41EACC}" type="datetimeFigureOut">
              <a:rPr lang="en-AU" smtClean="0"/>
              <a:t>7/05/2019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338076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06C59E5-86D4-44BF-80F0-B92FBB41EACC}" type="datetimeFigureOut">
              <a:rPr lang="en-AU" smtClean="0"/>
              <a:t>7/05/2019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377858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06C59E5-86D4-44BF-80F0-B92FBB41EACC}" type="datetimeFigureOut">
              <a:rPr lang="en-AU" smtClean="0"/>
              <a:t>7/05/2019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0FF34AA-0879-47F3-9320-EAF69F7C3624}" type="slidenum">
              <a:rPr lang="en-AU" smtClean="0"/>
              <a:t>‹#›</a:t>
            </a:fld>
            <a:endParaRPr lang="en-AU"/>
          </a:p>
        </p:txBody>
      </p:sp>
    </p:spTree>
    <p:extLst>
      <p:ext uri="{BB962C8B-B14F-4D97-AF65-F5344CB8AC3E}">
        <p14:creationId xmlns:p14="http://schemas.microsoft.com/office/powerpoint/2010/main" val="765406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C59E5-86D4-44BF-80F0-B92FBB41EACC}" type="datetimeFigureOut">
              <a:rPr lang="en-AU" smtClean="0"/>
              <a:t>7/05/2019</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F34AA-0879-47F3-9320-EAF69F7C3624}" type="slidenum">
              <a:rPr lang="en-AU" smtClean="0"/>
              <a:t>‹#›</a:t>
            </a:fld>
            <a:endParaRPr lang="en-AU"/>
          </a:p>
        </p:txBody>
      </p:sp>
    </p:spTree>
    <p:extLst>
      <p:ext uri="{BB962C8B-B14F-4D97-AF65-F5344CB8AC3E}">
        <p14:creationId xmlns:p14="http://schemas.microsoft.com/office/powerpoint/2010/main" val="3997266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hygieneaustralia.com.au/" TargetMode="External"/></Relationships>
</file>

<file path=ppt/slides/_rels/slide2.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slide" Target="slide8.xml"/><Relationship Id="rId7" Type="http://schemas.openxmlformats.org/officeDocument/2006/relationships/slide" Target="slide2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hygieneaustralia.com.a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lvl="0" algn="ctr" eaLnBrk="0" fontAlgn="base" hangingPunct="0">
              <a:spcAft>
                <a:spcPct val="0"/>
              </a:spcAft>
            </a:pPr>
            <a:r>
              <a:rPr kumimoji="0" lang="en-US" altLang="en-US" sz="3200" b="0" i="0"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Chemical Handling Training Notes </a:t>
            </a:r>
            <a:endParaRPr kumimoji="0" lang="en-US" altLang="en-US" sz="1400" b="0" i="0" u="none" strike="noStrike" cap="none" normalizeH="0" baseline="0" dirty="0">
              <a:ln>
                <a:noFill/>
              </a:ln>
              <a:solidFill>
                <a:srgbClr val="011689"/>
              </a:solidFill>
              <a:effectLst/>
              <a:latin typeface="Arial" panose="020B0604020202020204" pitchFamily="34" charset="0"/>
            </a:endParaRPr>
          </a:p>
        </p:txBody>
      </p:sp>
      <p:sp>
        <p:nvSpPr>
          <p:cNvPr id="10" name="Subtitle 9"/>
          <p:cNvSpPr>
            <a:spLocks noGrp="1"/>
          </p:cNvSpPr>
          <p:nvPr>
            <p:ph type="subTitle" idx="1"/>
          </p:nvPr>
        </p:nvSpPr>
        <p:spPr>
          <a:xfrm>
            <a:off x="0" y="4221088"/>
            <a:ext cx="9144000" cy="792087"/>
          </a:xfrm>
        </p:spPr>
        <p:txBody>
          <a:bodyPr/>
          <a:lstStyle/>
          <a:p>
            <a:pPr lvl="0" eaLnBrk="0" fontAlgn="base" hangingPunct="0">
              <a:spcBef>
                <a:spcPct val="0"/>
              </a:spcBef>
              <a:spcAft>
                <a:spcPct val="0"/>
              </a:spcAft>
            </a:pPr>
            <a:r>
              <a:rPr kumimoji="0" lang="en-US" altLang="en-US" b="0" i="0"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Chemical Handling Training Notes </a:t>
            </a:r>
            <a:endParaRPr kumimoji="0" lang="en-US" altLang="en-US" sz="1200" b="0" i="0" u="none" strike="noStrike" cap="none" normalizeH="0" baseline="0" dirty="0">
              <a:ln>
                <a:noFill/>
              </a:ln>
              <a:solidFill>
                <a:srgbClr val="011689"/>
              </a:solidFill>
              <a:effectLst/>
              <a:latin typeface="Arial" panose="020B0604020202020204" pitchFamily="34" charset="0"/>
            </a:endParaRPr>
          </a:p>
        </p:txBody>
      </p:sp>
      <p:pic>
        <p:nvPicPr>
          <p:cNvPr id="4" name="image1.png">
            <a:extLst>
              <a:ext uri="{FF2B5EF4-FFF2-40B4-BE49-F238E27FC236}">
                <a16:creationId xmlns:a16="http://schemas.microsoft.com/office/drawing/2014/main" xmlns="" id="{59C21320-C0CB-4750-96FA-AE73BE2912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99" t="671" r="363" b="742"/>
          <a:stretch/>
        </p:blipFill>
        <p:spPr bwMode="auto">
          <a:xfrm>
            <a:off x="0" y="0"/>
            <a:ext cx="9144000" cy="40232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3264" y="5661248"/>
            <a:ext cx="1057472" cy="744987"/>
          </a:xfrm>
          <a:prstGeom prst="rect">
            <a:avLst/>
          </a:prstGeom>
        </p:spPr>
      </p:pic>
      <p:cxnSp>
        <p:nvCxnSpPr>
          <p:cNvPr id="8" name="Straight Connector 7"/>
          <p:cNvCxnSpPr/>
          <p:nvPr/>
        </p:nvCxnSpPr>
        <p:spPr>
          <a:xfrm>
            <a:off x="0" y="5085184"/>
            <a:ext cx="9144000" cy="0"/>
          </a:xfrm>
          <a:prstGeom prst="line">
            <a:avLst/>
          </a:prstGeom>
          <a:ln w="12700">
            <a:solidFill>
              <a:srgbClr val="011689"/>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0" y="6432430"/>
            <a:ext cx="9144000" cy="246221"/>
          </a:xfrm>
          <a:prstGeom prst="rect">
            <a:avLst/>
          </a:prstGeom>
          <a:noFill/>
        </p:spPr>
        <p:txBody>
          <a:bodyPr wrap="square" rtlCol="0">
            <a:spAutoFit/>
          </a:bodyPr>
          <a:lstStyle/>
          <a:p>
            <a:pPr algn="ctr"/>
            <a:r>
              <a:rPr lang="en-AU" sz="1000" dirty="0" smtClean="0">
                <a:solidFill>
                  <a:srgbClr val="011689"/>
                </a:solidFill>
                <a:latin typeface="Arial" panose="020B0604020202020204" pitchFamily="34" charset="0"/>
                <a:cs typeface="Arial" panose="020B0604020202020204" pitchFamily="34" charset="0"/>
                <a:hlinkClick r:id="rId4"/>
              </a:rPr>
              <a:t>www.hygieneaustralia.com.au</a:t>
            </a:r>
            <a:r>
              <a:rPr lang="en-AU" sz="1000" dirty="0" smtClean="0">
                <a:solidFill>
                  <a:srgbClr val="011689"/>
                </a:solidFill>
                <a:latin typeface="Arial" panose="020B0604020202020204" pitchFamily="34" charset="0"/>
                <a:cs typeface="Arial" panose="020B0604020202020204" pitchFamily="34" charset="0"/>
              </a:rPr>
              <a:t>  |  +</a:t>
            </a:r>
            <a:r>
              <a:rPr lang="en-AU" sz="1000" dirty="0">
                <a:solidFill>
                  <a:srgbClr val="011689"/>
                </a:solidFill>
                <a:latin typeface="Arial" panose="020B0604020202020204" pitchFamily="34" charset="0"/>
                <a:cs typeface="Arial" panose="020B0604020202020204" pitchFamily="34" charset="0"/>
              </a:rPr>
              <a:t>61 3 9729 3946 </a:t>
            </a:r>
            <a:r>
              <a:rPr lang="en-AU" sz="1000" dirty="0" smtClean="0">
                <a:solidFill>
                  <a:srgbClr val="011689"/>
                </a:solidFill>
                <a:latin typeface="Arial" panose="020B0604020202020204" pitchFamily="34" charset="0"/>
                <a:cs typeface="Arial" panose="020B0604020202020204" pitchFamily="34" charset="0"/>
              </a:rPr>
              <a:t> |  sales@hygieneaustralia.com.au </a:t>
            </a:r>
            <a:endParaRPr lang="en-AU" sz="1000" dirty="0">
              <a:solidFill>
                <a:srgbClr val="01168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5842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Index</a:t>
            </a:r>
            <a:endParaRPr lang="en-AU" dirty="0"/>
          </a:p>
        </p:txBody>
      </p:sp>
      <p:sp>
        <p:nvSpPr>
          <p:cNvPr id="3" name="Content Placeholder 2"/>
          <p:cNvSpPr>
            <a:spLocks noGrp="1"/>
          </p:cNvSpPr>
          <p:nvPr>
            <p:ph idx="1"/>
          </p:nvPr>
        </p:nvSpPr>
        <p:spPr/>
        <p:txBody>
          <a:bodyPr>
            <a:normAutofit lnSpcReduction="10000"/>
          </a:bodyPr>
          <a:lstStyle/>
          <a:p>
            <a:pPr marL="0" indent="0">
              <a:spcAft>
                <a:spcPts val="2400"/>
              </a:spcAft>
            </a:pPr>
            <a:r>
              <a:rPr lang="en-US" sz="2000" dirty="0">
                <a:latin typeface="Arial" panose="020B0604020202020204" pitchFamily="34" charset="0"/>
                <a:ea typeface="Arial" panose="020B0604020202020204" pitchFamily="34" charset="0"/>
                <a:cs typeface="Arial" panose="020B0604020202020204" pitchFamily="34" charset="0"/>
                <a:hlinkClick r:id="rId2" action="ppaction://hlinksldjump"/>
              </a:rPr>
              <a:t>What is Chemical</a:t>
            </a:r>
            <a:r>
              <a:rPr lang="en-US" sz="2000" spc="355" dirty="0">
                <a:latin typeface="Arial" panose="020B0604020202020204" pitchFamily="34" charset="0"/>
                <a:ea typeface="Arial" panose="020B0604020202020204" pitchFamily="34" charset="0"/>
                <a:cs typeface="Arial" panose="020B0604020202020204" pitchFamily="34" charset="0"/>
                <a:hlinkClick r:id="rId2" action="ppaction://hlinksldjump"/>
              </a:rPr>
              <a:t> </a:t>
            </a:r>
            <a:r>
              <a:rPr lang="en-US" sz="2000" dirty="0">
                <a:latin typeface="Arial" panose="020B0604020202020204" pitchFamily="34" charset="0"/>
                <a:ea typeface="Arial" panose="020B0604020202020204" pitchFamily="34" charset="0"/>
                <a:cs typeface="Arial" panose="020B0604020202020204" pitchFamily="34" charset="0"/>
                <a:hlinkClick r:id="rId2" action="ppaction://hlinksldjump"/>
              </a:rPr>
              <a:t>Safety</a:t>
            </a:r>
            <a:r>
              <a:rPr lang="en-US" sz="2000" dirty="0" smtClean="0">
                <a:latin typeface="Arial" panose="020B0604020202020204" pitchFamily="34" charset="0"/>
                <a:ea typeface="Arial" panose="020B0604020202020204" pitchFamily="34" charset="0"/>
                <a:cs typeface="Arial" panose="020B0604020202020204" pitchFamily="34" charset="0"/>
                <a:hlinkClick r:id="rId2" action="ppaction://hlinksldjump"/>
              </a:rPr>
              <a:t>?</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marL="0" indent="0">
              <a:spcAft>
                <a:spcPts val="2400"/>
              </a:spcAft>
            </a:pPr>
            <a:r>
              <a:rPr lang="en-US" sz="2000" dirty="0">
                <a:latin typeface="Arial" panose="020B0604020202020204" pitchFamily="34" charset="0"/>
                <a:ea typeface="Arial" panose="020B0604020202020204" pitchFamily="34" charset="0"/>
                <a:cs typeface="Arial" panose="020B0604020202020204" pitchFamily="34" charset="0"/>
                <a:hlinkClick r:id="rId3" action="ppaction://hlinksldjump"/>
              </a:rPr>
              <a:t>Guidelines for </a:t>
            </a:r>
            <a:r>
              <a:rPr lang="en-US" sz="2000" dirty="0" smtClean="0">
                <a:latin typeface="Arial" panose="020B0604020202020204" pitchFamily="34" charset="0"/>
                <a:ea typeface="Arial" panose="020B0604020202020204" pitchFamily="34" charset="0"/>
                <a:cs typeface="Arial" panose="020B0604020202020204" pitchFamily="34" charset="0"/>
                <a:hlinkClick r:id="rId3" action="ppaction://hlinksldjump"/>
              </a:rPr>
              <a:t>Handling</a:t>
            </a:r>
            <a:r>
              <a:rPr lang="en-US" sz="2000" dirty="0">
                <a:latin typeface="Arial" panose="020B0604020202020204" pitchFamily="34" charset="0"/>
                <a:ea typeface="Arial" panose="020B0604020202020204" pitchFamily="34" charset="0"/>
                <a:cs typeface="Arial" panose="020B0604020202020204" pitchFamily="34" charset="0"/>
                <a:hlinkClick r:id="rId3" action="ppaction://hlinksldjump"/>
              </a:rPr>
              <a:t> </a:t>
            </a:r>
            <a:r>
              <a:rPr lang="en-US" sz="2000" dirty="0" smtClean="0">
                <a:latin typeface="Arial" panose="020B0604020202020204" pitchFamily="34" charset="0"/>
                <a:ea typeface="Arial" panose="020B0604020202020204" pitchFamily="34" charset="0"/>
                <a:cs typeface="Arial" panose="020B0604020202020204" pitchFamily="34" charset="0"/>
                <a:hlinkClick r:id="rId3" action="ppaction://hlinksldjump"/>
              </a:rPr>
              <a:t>Chemicals</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marL="0" indent="0">
              <a:spcAft>
                <a:spcPts val="2400"/>
              </a:spcAft>
            </a:pPr>
            <a:r>
              <a:rPr lang="en-US" sz="2000" dirty="0">
                <a:latin typeface="Arial" panose="020B0604020202020204" pitchFamily="34" charset="0"/>
                <a:ea typeface="Arial" panose="020B0604020202020204" pitchFamily="34" charset="0"/>
                <a:cs typeface="Arial" panose="020B0604020202020204" pitchFamily="34" charset="0"/>
                <a:hlinkClick r:id="rId4" action="ppaction://hlinksldjump"/>
              </a:rPr>
              <a:t>Hazard Communication </a:t>
            </a:r>
            <a:r>
              <a:rPr lang="en-US" sz="2000" dirty="0" smtClean="0">
                <a:latin typeface="Arial" panose="020B0604020202020204" pitchFamily="34" charset="0"/>
                <a:ea typeface="Arial" panose="020B0604020202020204" pitchFamily="34" charset="0"/>
                <a:cs typeface="Arial" panose="020B0604020202020204" pitchFamily="34" charset="0"/>
                <a:hlinkClick r:id="rId4" action="ppaction://hlinksldjump"/>
              </a:rPr>
              <a:t>Program</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marL="0" indent="0">
              <a:spcAft>
                <a:spcPts val="2400"/>
              </a:spcAft>
            </a:pPr>
            <a:r>
              <a:rPr lang="en-US" sz="2000" dirty="0">
                <a:latin typeface="Arial" panose="020B0604020202020204" pitchFamily="34" charset="0"/>
                <a:ea typeface="Arial" panose="020B0604020202020204" pitchFamily="34" charset="0"/>
                <a:cs typeface="Arial" panose="020B0604020202020204" pitchFamily="34" charset="0"/>
                <a:hlinkClick r:id="rId5" action="ppaction://hlinksldjump"/>
              </a:rPr>
              <a:t>Glossary of Common SDS </a:t>
            </a:r>
            <a:r>
              <a:rPr lang="en-US" sz="2000" dirty="0" smtClean="0">
                <a:latin typeface="Arial" panose="020B0604020202020204" pitchFamily="34" charset="0"/>
                <a:ea typeface="Arial" panose="020B0604020202020204" pitchFamily="34" charset="0"/>
                <a:cs typeface="Arial" panose="020B0604020202020204" pitchFamily="34" charset="0"/>
                <a:hlinkClick r:id="rId5" action="ppaction://hlinksldjump"/>
              </a:rPr>
              <a:t>Terms</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marL="0" indent="0">
              <a:spcAft>
                <a:spcPts val="2400"/>
              </a:spcAft>
            </a:pPr>
            <a:r>
              <a:rPr lang="en-US" sz="2000" dirty="0">
                <a:latin typeface="Arial" panose="020B0604020202020204" pitchFamily="34" charset="0"/>
                <a:ea typeface="Arial" panose="020B0604020202020204" pitchFamily="34" charset="0"/>
                <a:cs typeface="Arial" panose="020B0604020202020204" pitchFamily="34" charset="0"/>
                <a:hlinkClick r:id="rId6" action="ppaction://hlinksldjump"/>
              </a:rPr>
              <a:t>Chemical Safety and Handling </a:t>
            </a:r>
            <a:r>
              <a:rPr lang="en-US" sz="2000" dirty="0" smtClean="0">
                <a:latin typeface="Arial" panose="020B0604020202020204" pitchFamily="34" charset="0"/>
                <a:ea typeface="Arial" panose="020B0604020202020204" pitchFamily="34" charset="0"/>
                <a:cs typeface="Arial" panose="020B0604020202020204" pitchFamily="34" charset="0"/>
                <a:hlinkClick r:id="rId6" action="ppaction://hlinksldjump"/>
              </a:rPr>
              <a:t>Procedures</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marL="0" indent="0">
              <a:spcAft>
                <a:spcPts val="2400"/>
              </a:spcAft>
            </a:pPr>
            <a:r>
              <a:rPr lang="en-US" sz="2000" spc="-50" dirty="0">
                <a:latin typeface="Arial" panose="020B0604020202020204" pitchFamily="34" charset="0"/>
                <a:ea typeface="Arial" panose="020B0604020202020204" pitchFamily="34" charset="0"/>
                <a:cs typeface="Arial" panose="020B0604020202020204" pitchFamily="34" charset="0"/>
                <a:hlinkClick r:id="rId7" action="ppaction://hlinksldjump"/>
              </a:rPr>
              <a:t>Cleaning </a:t>
            </a:r>
            <a:r>
              <a:rPr lang="en-US" sz="2000" spc="-50" dirty="0" smtClean="0">
                <a:latin typeface="Arial" panose="020B0604020202020204" pitchFamily="34" charset="0"/>
                <a:ea typeface="Arial" panose="020B0604020202020204" pitchFamily="34" charset="0"/>
                <a:cs typeface="Arial" panose="020B0604020202020204" pitchFamily="34" charset="0"/>
                <a:hlinkClick r:id="rId7" action="ppaction://hlinksldjump"/>
              </a:rPr>
              <a:t>Equipment - Colour </a:t>
            </a:r>
            <a:r>
              <a:rPr lang="en-US" sz="2000" spc="-50" dirty="0">
                <a:latin typeface="Arial" panose="020B0604020202020204" pitchFamily="34" charset="0"/>
                <a:ea typeface="Arial" panose="020B0604020202020204" pitchFamily="34" charset="0"/>
                <a:cs typeface="Arial" panose="020B0604020202020204" pitchFamily="34" charset="0"/>
                <a:hlinkClick r:id="rId7" action="ppaction://hlinksldjump"/>
              </a:rPr>
              <a:t>Coding </a:t>
            </a:r>
            <a:r>
              <a:rPr lang="en-US" sz="2000" spc="-50" dirty="0" smtClean="0">
                <a:latin typeface="Arial" panose="020B0604020202020204" pitchFamily="34" charset="0"/>
                <a:ea typeface="Arial" panose="020B0604020202020204" pitchFamily="34" charset="0"/>
                <a:cs typeface="Arial" panose="020B0604020202020204" pitchFamily="34" charset="0"/>
                <a:hlinkClick r:id="rId7" action="ppaction://hlinksldjump"/>
              </a:rPr>
              <a:t>Scheme</a:t>
            </a:r>
            <a:endParaRPr lang="en-US" sz="2000" spc="-50" dirty="0" smtClean="0">
              <a:latin typeface="Arial" panose="020B0604020202020204" pitchFamily="34" charset="0"/>
              <a:ea typeface="Arial" panose="020B0604020202020204" pitchFamily="34" charset="0"/>
              <a:cs typeface="Arial" panose="020B0604020202020204" pitchFamily="34" charset="0"/>
            </a:endParaRPr>
          </a:p>
          <a:p>
            <a:pPr marL="0" indent="0">
              <a:spcAft>
                <a:spcPts val="2400"/>
              </a:spcAft>
            </a:pPr>
            <a:r>
              <a:rPr lang="en-AU" sz="2000" dirty="0">
                <a:latin typeface="Arial" panose="020B0604020202020204" pitchFamily="34" charset="0"/>
                <a:cs typeface="Arial" panose="020B0604020202020204" pitchFamily="34" charset="0"/>
                <a:hlinkClick r:id="rId8" action="ppaction://hlinksldjump"/>
              </a:rPr>
              <a:t>Emergency Safety </a:t>
            </a:r>
            <a:r>
              <a:rPr lang="en-AU" sz="2000" dirty="0" smtClean="0">
                <a:latin typeface="Arial" panose="020B0604020202020204" pitchFamily="34" charset="0"/>
                <a:cs typeface="Arial" panose="020B0604020202020204" pitchFamily="34" charset="0"/>
                <a:hlinkClick r:id="rId8" action="ppaction://hlinksldjump"/>
              </a:rPr>
              <a:t>Chart</a:t>
            </a:r>
            <a:endParaRPr lang="en-AU" sz="2000" dirty="0" smtClean="0">
              <a:latin typeface="Arial" panose="020B0604020202020204" pitchFamily="34" charset="0"/>
              <a:cs typeface="Arial" panose="020B0604020202020204" pitchFamily="34" charset="0"/>
            </a:endParaRPr>
          </a:p>
          <a:p>
            <a:pPr marL="0" indent="0">
              <a:spcAft>
                <a:spcPts val="2400"/>
              </a:spcAft>
            </a:pPr>
            <a:r>
              <a:rPr lang="en-AU" sz="2000" dirty="0">
                <a:latin typeface="Arial" panose="020B0604020202020204" pitchFamily="34" charset="0"/>
                <a:cs typeface="Arial" panose="020B0604020202020204" pitchFamily="34" charset="0"/>
                <a:hlinkClick r:id="rId9" action="ppaction://hlinksldjump"/>
              </a:rPr>
              <a:t>Contact</a:t>
            </a:r>
            <a:endParaRPr lang="en-US" sz="2000" dirty="0" smtClean="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3464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normAutofit/>
          </a:bodyPr>
          <a:lstStyle/>
          <a:p>
            <a:pPr marL="0" lvl="0" indent="0" eaLnBrk="0" fontAlgn="base" hangingPunct="0">
              <a:spcBef>
                <a:spcPct val="0"/>
              </a:spcBef>
              <a:spcAft>
                <a:spcPct val="0"/>
              </a:spcAft>
              <a:buNone/>
            </a:pPr>
            <a:r>
              <a:rPr kumimoji="0" lang="en-US" altLang="en-US" sz="1400" b="1" i="0" u="none" strike="noStrike" cap="none" normalizeH="0" baseline="0" dirty="0" smtClean="0">
                <a:ln>
                  <a:noFill/>
                </a:ln>
                <a:effectLst/>
                <a:latin typeface="Arial" panose="020B0604020202020204" pitchFamily="34" charset="0"/>
                <a:ea typeface="Arial" panose="020B0604020202020204" pitchFamily="34" charset="0"/>
              </a:rPr>
              <a:t>Chemical safety is preventing accidents and injuries while using chemicals in the workplace.</a:t>
            </a:r>
          </a:p>
          <a:p>
            <a:pPr marL="0" lvl="0" indent="0" eaLnBrk="0" fontAlgn="base" hangingPunct="0">
              <a:spcBef>
                <a:spcPct val="0"/>
              </a:spcBef>
              <a:spcAft>
                <a:spcPct val="0"/>
              </a:spcAft>
              <a:buNone/>
            </a:pPr>
            <a:endParaRPr kumimoji="0" lang="en-AU" altLang="en-US" sz="1200" i="0" u="none" strike="noStrike" cap="none" normalizeH="0" baseline="0" dirty="0" smtClean="0">
              <a:ln>
                <a:noFill/>
              </a:ln>
              <a:solidFill>
                <a:schemeClr val="tx1"/>
              </a:solidFill>
              <a:effectLst/>
              <a:latin typeface="Arial" panose="020B0604020202020204" pitchFamily="34" charset="0"/>
            </a:endParaRPr>
          </a:p>
          <a:p>
            <a:pPr marL="0" lvl="0" indent="0" eaLnBrk="0" fontAlgn="base" hangingPunct="0">
              <a:spcBef>
                <a:spcPct val="0"/>
              </a:spcBef>
              <a:spcAft>
                <a:spcPct val="0"/>
              </a:spcAft>
              <a:buNone/>
            </a:pPr>
            <a:r>
              <a:rPr kumimoji="0" lang="en-US" altLang="en-US" sz="1200" b="1" i="0" u="sng" strike="noStrike" cap="none" normalizeH="0" baseline="0" dirty="0" smtClean="0">
                <a:ln>
                  <a:noFill/>
                </a:ln>
                <a:solidFill>
                  <a:srgbClr val="1A1A1A"/>
                </a:solidFill>
                <a:effectLst/>
                <a:latin typeface="Arial" panose="020B0604020202020204" pitchFamily="34" charset="0"/>
                <a:ea typeface="Arial" panose="020B0604020202020204" pitchFamily="34" charset="0"/>
              </a:rPr>
              <a:t>Chemical Safety Involves</a:t>
            </a:r>
            <a:r>
              <a:rPr kumimoji="0" lang="en-US" altLang="en-US" sz="1200" b="1"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a:t>
            </a:r>
            <a:endParaRPr kumimoji="0" lang="en-US" altLang="en-US" sz="12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endParaRPr>
          </a:p>
          <a:p>
            <a:pPr marL="0" lvl="0" indent="0" eaLnBrk="0" fontAlgn="base" hangingPunct="0">
              <a:spcBef>
                <a:spcPct val="0"/>
              </a:spcBef>
              <a:spcAft>
                <a:spcPct val="0"/>
              </a:spcAft>
              <a:buNone/>
            </a:pPr>
            <a:endParaRPr kumimoji="0" lang="en-US" altLang="en-US" sz="1200" i="1" u="none" strike="noStrike" cap="none" normalizeH="0" baseline="0" dirty="0" smtClean="0">
              <a:ln>
                <a:noFill/>
              </a:ln>
              <a:solidFill>
                <a:srgbClr val="0065CC"/>
              </a:solidFill>
              <a:effectLst/>
              <a:latin typeface="Arial" panose="020B0604020202020204" pitchFamily="34" charset="0"/>
              <a:ea typeface="Arial" panose="020B0604020202020204" pitchFamily="34" charset="0"/>
            </a:endParaRPr>
          </a:p>
          <a:p>
            <a:pPr marL="0" lvl="0" indent="0" eaLnBrk="0" fontAlgn="base" hangingPunct="0">
              <a:spcBef>
                <a:spcPct val="0"/>
              </a:spcBef>
              <a:spcAft>
                <a:spcPct val="0"/>
              </a:spcAft>
              <a:buNone/>
            </a:pPr>
            <a:r>
              <a:rPr kumimoji="0" lang="en-US" altLang="en-US" sz="1200" b="1"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Knowing the Hazard</a:t>
            </a:r>
            <a:endParaRPr kumimoji="0" lang="en-US" altLang="en-US" sz="1200" b="1" u="none" strike="noStrike" cap="none" normalizeH="0" baseline="0" dirty="0" smtClean="0">
              <a:ln>
                <a:noFill/>
              </a:ln>
              <a:solidFill>
                <a:srgbClr val="011689"/>
              </a:solidFill>
              <a:effectLst/>
              <a:latin typeface="Arial" panose="020B0604020202020204" pitchFamily="34" charset="0"/>
            </a:endParaRPr>
          </a:p>
          <a:p>
            <a:pPr marL="171450" lvl="0" indent="-171450" eaLnBrk="0" fontAlgn="base" hangingPunct="0">
              <a:lnSpc>
                <a:spcPct val="150000"/>
              </a:lnSpc>
              <a:spcBef>
                <a:spcPct val="0"/>
              </a:spcBef>
              <a:spcAft>
                <a:spcPct val="0"/>
              </a:spcAft>
              <a:buFont typeface="Arial" panose="020B0604020202020204" pitchFamily="34" charset="0"/>
              <a:buChar char="•"/>
              <a:tabLst>
                <a:tab pos="227013" algn="l"/>
              </a:tabLst>
            </a:pPr>
            <a:r>
              <a:rPr kumimoji="0" lang="en-US" altLang="en-US" sz="120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Of the chemicals you work with</a:t>
            </a:r>
            <a:endParaRPr kumimoji="0" lang="en-US" altLang="en-US" sz="1200" i="0" u="none" strike="noStrike" cap="none" normalizeH="0" baseline="0" dirty="0" smtClean="0">
              <a:ln>
                <a:noFill/>
              </a:ln>
              <a:solidFill>
                <a:schemeClr val="tx1"/>
              </a:solidFill>
              <a:effectLst/>
              <a:latin typeface="Arial" panose="020B0604020202020204" pitchFamily="34" charset="0"/>
            </a:endParaRPr>
          </a:p>
          <a:p>
            <a:pPr marL="171450" lvl="0" indent="-171450" eaLnBrk="0" fontAlgn="base" hangingPunct="0">
              <a:lnSpc>
                <a:spcPct val="150000"/>
              </a:lnSpc>
              <a:spcBef>
                <a:spcPct val="0"/>
              </a:spcBef>
              <a:spcAft>
                <a:spcPct val="0"/>
              </a:spcAft>
              <a:buFont typeface="Arial" panose="020B0604020202020204" pitchFamily="34" charset="0"/>
              <a:buChar char="•"/>
              <a:tabLst>
                <a:tab pos="227013" algn="l"/>
              </a:tabLst>
            </a:pPr>
            <a:r>
              <a:rPr kumimoji="0" lang="en-US" altLang="en-US" sz="120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How they react</a:t>
            </a:r>
            <a:endParaRPr kumimoji="0" lang="en-US" altLang="en-US" sz="1200" i="0" u="none" strike="noStrike" cap="none" normalizeH="0" baseline="0" dirty="0" smtClean="0">
              <a:ln>
                <a:noFill/>
              </a:ln>
              <a:solidFill>
                <a:schemeClr val="tx1"/>
              </a:solidFill>
              <a:effectLst/>
              <a:latin typeface="Arial" panose="020B0604020202020204" pitchFamily="34" charset="0"/>
            </a:endParaRPr>
          </a:p>
          <a:p>
            <a:pPr marL="171450" lvl="0" indent="-171450" eaLnBrk="0" fontAlgn="base" hangingPunct="0">
              <a:lnSpc>
                <a:spcPct val="150000"/>
              </a:lnSpc>
              <a:spcBef>
                <a:spcPct val="0"/>
              </a:spcBef>
              <a:spcAft>
                <a:spcPct val="0"/>
              </a:spcAft>
              <a:buFont typeface="Arial" panose="020B0604020202020204" pitchFamily="34" charset="0"/>
              <a:buChar char="•"/>
              <a:tabLst>
                <a:tab pos="227013" algn="l"/>
              </a:tabLst>
            </a:pPr>
            <a:r>
              <a:rPr kumimoji="0" lang="en-US" altLang="en-US" sz="120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How they can affect you</a:t>
            </a:r>
          </a:p>
          <a:p>
            <a:pPr marL="0" lvl="0" indent="0" eaLnBrk="0" fontAlgn="base" hangingPunct="0">
              <a:spcBef>
                <a:spcPct val="0"/>
              </a:spcBef>
              <a:spcAft>
                <a:spcPct val="0"/>
              </a:spcAft>
              <a:buFontTx/>
              <a:buChar char="•"/>
              <a:tabLst>
                <a:tab pos="227013" algn="l"/>
              </a:tabLst>
            </a:pPr>
            <a:endParaRPr kumimoji="0" lang="en-US" altLang="en-US" sz="1200" i="0" u="none" strike="noStrike" cap="none" normalizeH="0" baseline="0" dirty="0" smtClean="0">
              <a:ln>
                <a:noFill/>
              </a:ln>
              <a:solidFill>
                <a:schemeClr val="tx1"/>
              </a:solidFill>
              <a:effectLst/>
              <a:latin typeface="Arial" panose="020B0604020202020204" pitchFamily="34" charset="0"/>
            </a:endParaRPr>
          </a:p>
          <a:p>
            <a:pPr marL="0" lvl="0" indent="0" eaLnBrk="0" fontAlgn="base" hangingPunct="0">
              <a:spcBef>
                <a:spcPct val="0"/>
              </a:spcBef>
              <a:spcAft>
                <a:spcPct val="0"/>
              </a:spcAft>
              <a:buNone/>
              <a:tabLst>
                <a:tab pos="227013" algn="l"/>
              </a:tabLst>
            </a:pPr>
            <a:r>
              <a:rPr kumimoji="0" lang="en-US" altLang="en-US" sz="1200" b="1"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Using Necessary Protection</a:t>
            </a:r>
            <a:endParaRPr kumimoji="0" lang="en-US" altLang="en-US" sz="1200" b="1" u="none" strike="noStrike" cap="none" normalizeH="0" baseline="0" dirty="0" smtClean="0">
              <a:ln>
                <a:noFill/>
              </a:ln>
              <a:solidFill>
                <a:srgbClr val="011689"/>
              </a:solidFill>
              <a:effectLst/>
              <a:latin typeface="Arial" panose="020B0604020202020204" pitchFamily="34" charset="0"/>
            </a:endParaRPr>
          </a:p>
          <a:p>
            <a:pPr marL="171450" lvl="0" indent="-171450" eaLnBrk="0" fontAlgn="base" hangingPunct="0">
              <a:lnSpc>
                <a:spcPct val="150000"/>
              </a:lnSpc>
              <a:spcBef>
                <a:spcPct val="0"/>
              </a:spcBef>
              <a:spcAft>
                <a:spcPct val="0"/>
              </a:spcAft>
              <a:buFont typeface="Arial" panose="020B0604020202020204" pitchFamily="34" charset="0"/>
              <a:buChar char="•"/>
              <a:tabLst>
                <a:tab pos="227013" algn="l"/>
              </a:tabLst>
            </a:pPr>
            <a:r>
              <a:rPr kumimoji="0" lang="en-US" altLang="en-US" sz="120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Such as Personal Protective Equipment (PPE)</a:t>
            </a:r>
            <a:endParaRPr kumimoji="0" lang="en-US" altLang="en-US" sz="1200" i="0" u="none" strike="noStrike" cap="none" normalizeH="0" baseline="0" dirty="0" smtClean="0">
              <a:ln>
                <a:noFill/>
              </a:ln>
              <a:solidFill>
                <a:schemeClr val="tx1"/>
              </a:solidFill>
              <a:effectLst/>
              <a:latin typeface="Arial" panose="020B0604020202020204" pitchFamily="34" charset="0"/>
            </a:endParaRPr>
          </a:p>
          <a:p>
            <a:pPr marL="171450" lvl="0" indent="-171450" eaLnBrk="0" fontAlgn="base" hangingPunct="0">
              <a:lnSpc>
                <a:spcPct val="150000"/>
              </a:lnSpc>
              <a:spcBef>
                <a:spcPct val="0"/>
              </a:spcBef>
              <a:spcAft>
                <a:spcPct val="0"/>
              </a:spcAft>
              <a:buFont typeface="Arial" panose="020B0604020202020204" pitchFamily="34" charset="0"/>
              <a:buChar char="•"/>
              <a:tabLst>
                <a:tab pos="227013" algn="l"/>
              </a:tabLst>
            </a:pPr>
            <a:r>
              <a:rPr kumimoji="0" lang="en-US" altLang="en-US" sz="120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Available safety information, e.g. SDS (Safety Data Sheet), Labels, Wall Charts</a:t>
            </a:r>
          </a:p>
          <a:p>
            <a:pPr marL="0" lvl="0" indent="0" eaLnBrk="0" fontAlgn="base" hangingPunct="0">
              <a:spcBef>
                <a:spcPct val="0"/>
              </a:spcBef>
              <a:spcAft>
                <a:spcPct val="0"/>
              </a:spcAft>
              <a:buFontTx/>
              <a:buChar char="•"/>
              <a:tabLst>
                <a:tab pos="227013" algn="l"/>
              </a:tabLst>
            </a:pPr>
            <a:endParaRPr kumimoji="0" lang="en-US" altLang="en-US" sz="1200" i="0" u="none" strike="noStrike" cap="none" normalizeH="0" baseline="0" dirty="0" smtClean="0">
              <a:ln>
                <a:noFill/>
              </a:ln>
              <a:solidFill>
                <a:schemeClr val="tx1"/>
              </a:solidFill>
              <a:effectLst/>
              <a:latin typeface="Arial" panose="020B0604020202020204" pitchFamily="34" charset="0"/>
            </a:endParaRPr>
          </a:p>
          <a:p>
            <a:pPr marL="0" lvl="0" indent="0" eaLnBrk="0" fontAlgn="base" hangingPunct="0">
              <a:spcBef>
                <a:spcPct val="0"/>
              </a:spcBef>
              <a:spcAft>
                <a:spcPct val="0"/>
              </a:spcAft>
              <a:buNone/>
              <a:tabLst>
                <a:tab pos="227013" algn="l"/>
              </a:tabLst>
            </a:pPr>
            <a:r>
              <a:rPr kumimoji="0" lang="en-US" altLang="en-US" sz="1200" b="1"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Follow Sate Work Practices</a:t>
            </a:r>
            <a:endParaRPr kumimoji="0" lang="en-US" altLang="en-US" sz="1200" b="1" u="none" strike="noStrike" cap="none" normalizeH="0" baseline="0" dirty="0" smtClean="0">
              <a:ln>
                <a:noFill/>
              </a:ln>
              <a:solidFill>
                <a:srgbClr val="011689"/>
              </a:solidFill>
              <a:effectLst/>
              <a:latin typeface="Arial" panose="020B0604020202020204" pitchFamily="34" charset="0"/>
            </a:endParaRPr>
          </a:p>
          <a:p>
            <a:pPr marL="171450" lvl="0" indent="-171450" eaLnBrk="0" fontAlgn="base" hangingPunct="0">
              <a:lnSpc>
                <a:spcPct val="150000"/>
              </a:lnSpc>
              <a:spcBef>
                <a:spcPct val="0"/>
              </a:spcBef>
              <a:spcAft>
                <a:spcPct val="0"/>
              </a:spcAft>
              <a:buFont typeface="Arial" panose="020B0604020202020204" pitchFamily="34" charset="0"/>
              <a:buChar char="•"/>
              <a:tabLst>
                <a:tab pos="227013" algn="l"/>
              </a:tabLst>
            </a:pPr>
            <a:r>
              <a:rPr kumimoji="0" lang="en-US" altLang="en-US" sz="120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rPr>
              <a:t>Each time you handle a chemical</a:t>
            </a:r>
            <a:endParaRPr kumimoji="0" lang="en-US" altLang="en-US" sz="1200" i="0" u="none" strike="noStrike" cap="none" normalizeH="0" baseline="0" dirty="0" smtClean="0">
              <a:ln>
                <a:noFill/>
              </a:ln>
              <a:solidFill>
                <a:schemeClr val="tx1"/>
              </a:solidFill>
              <a:effectLst/>
              <a:latin typeface="Arial" panose="020B0604020202020204" pitchFamily="34" charset="0"/>
            </a:endParaRPr>
          </a:p>
          <a:p>
            <a:pPr marL="0" lvl="0" indent="0" eaLnBrk="0" fontAlgn="base" hangingPunct="0">
              <a:spcBef>
                <a:spcPct val="0"/>
              </a:spcBef>
              <a:spcAft>
                <a:spcPct val="0"/>
              </a:spcAft>
              <a:buNone/>
            </a:pPr>
            <a:endParaRPr kumimoji="0" lang="en-US" altLang="en-US" sz="1000" i="0" u="none" strike="noStrike" cap="none" normalizeH="0" baseline="0" dirty="0">
              <a:ln>
                <a:noFill/>
              </a:ln>
              <a:solidFill>
                <a:schemeClr val="tx1"/>
              </a:solidFill>
              <a:effectLst/>
              <a:latin typeface="Arial" panose="020B0604020202020204" pitchFamily="34" charset="0"/>
            </a:endParaRPr>
          </a:p>
        </p:txBody>
      </p:sp>
      <p:sp>
        <p:nvSpPr>
          <p:cNvPr id="4" name="Title 3">
            <a:extLst>
              <a:ext uri="{FF2B5EF4-FFF2-40B4-BE49-F238E27FC236}">
                <a16:creationId xmlns:a16="http://schemas.microsoft.com/office/drawing/2014/main" xmlns="" id="{301001E7-D0B9-4388-B130-981F7C07606A}"/>
              </a:ext>
            </a:extLst>
          </p:cNvPr>
          <p:cNvSpPr>
            <a:spLocks noGrp="1"/>
          </p:cNvSpPr>
          <p:nvPr>
            <p:ph type="title"/>
          </p:nvPr>
        </p:nvSpPr>
        <p:spPr>
          <a:xfrm>
            <a:off x="457200" y="623417"/>
            <a:ext cx="6428743" cy="445443"/>
          </a:xfrm>
          <a:prstGeom prst="rect">
            <a:avLst/>
          </a:prstGeom>
        </p:spPr>
        <p:txBody>
          <a:bodyPr wrap="square">
            <a:spAutoFit/>
          </a:bodyPr>
          <a:lstStyle/>
          <a:p>
            <a:pPr marL="12700" algn="l">
              <a:lnSpc>
                <a:spcPts val="2690"/>
              </a:lnSpc>
              <a:spcAft>
                <a:spcPts val="0"/>
              </a:spcAft>
            </a:pPr>
            <a:r>
              <a:rPr lang="en-US" sz="3200" dirty="0">
                <a:solidFill>
                  <a:srgbClr val="011689"/>
                </a:solidFill>
                <a:latin typeface="Arial" panose="020B0604020202020204" pitchFamily="34" charset="0"/>
                <a:ea typeface="Arial" panose="020B0604020202020204" pitchFamily="34" charset="0"/>
              </a:rPr>
              <a:t>What is Chemical</a:t>
            </a:r>
            <a:r>
              <a:rPr lang="en-US" sz="3200" spc="355" dirty="0">
                <a:solidFill>
                  <a:srgbClr val="011689"/>
                </a:solidFill>
                <a:latin typeface="Arial" panose="020B0604020202020204" pitchFamily="34" charset="0"/>
                <a:ea typeface="Arial" panose="020B0604020202020204" pitchFamily="34" charset="0"/>
              </a:rPr>
              <a:t> </a:t>
            </a:r>
            <a:r>
              <a:rPr lang="en-US" sz="3200" dirty="0">
                <a:solidFill>
                  <a:srgbClr val="011689"/>
                </a:solidFill>
                <a:latin typeface="Arial" panose="020B0604020202020204" pitchFamily="34" charset="0"/>
                <a:ea typeface="Arial" panose="020B0604020202020204" pitchFamily="34" charset="0"/>
              </a:rPr>
              <a:t>Safety?</a:t>
            </a:r>
            <a:endParaRPr lang="en-AU" sz="3200" dirty="0">
              <a:solidFill>
                <a:srgbClr val="011689"/>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236014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Arial" panose="020B0604020202020204" pitchFamily="34" charset="0"/>
              </a:rPr>
              <a:t>What is Chemical</a:t>
            </a:r>
            <a:r>
              <a:rPr lang="en-US" spc="355" dirty="0">
                <a:ea typeface="Arial" panose="020B0604020202020204" pitchFamily="34" charset="0"/>
              </a:rPr>
              <a:t> </a:t>
            </a:r>
            <a:r>
              <a:rPr lang="en-US" dirty="0">
                <a:ea typeface="Arial" panose="020B0604020202020204" pitchFamily="34" charset="0"/>
              </a:rPr>
              <a:t>Safety?</a:t>
            </a:r>
            <a:endParaRPr lang="en-AU" dirty="0"/>
          </a:p>
        </p:txBody>
      </p:sp>
      <p:sp>
        <p:nvSpPr>
          <p:cNvPr id="3" name="Content Placeholder 2"/>
          <p:cNvSpPr>
            <a:spLocks noGrp="1"/>
          </p:cNvSpPr>
          <p:nvPr>
            <p:ph idx="1"/>
          </p:nvPr>
        </p:nvSpPr>
        <p:spPr/>
        <p:txBody>
          <a:bodyPr>
            <a:normAutofit/>
          </a:bodyPr>
          <a:lstStyle/>
          <a:p>
            <a:pPr marL="0" lvl="0" indent="0">
              <a:tabLst/>
            </a:pPr>
            <a:r>
              <a:rPr lang="en-US" altLang="en-US" sz="1200" b="1" u="sng" dirty="0" smtClean="0">
                <a:latin typeface="Arial" panose="020B0604020202020204" pitchFamily="34" charset="0"/>
                <a:ea typeface="Arial" panose="020B0604020202020204" pitchFamily="34" charset="0"/>
              </a:rPr>
              <a:t>Four </a:t>
            </a:r>
            <a:r>
              <a:rPr lang="en-US" altLang="en-US" sz="1200" b="1" u="sng" dirty="0">
                <a:latin typeface="Arial" panose="020B0604020202020204" pitchFamily="34" charset="0"/>
                <a:ea typeface="Arial" panose="020B0604020202020204" pitchFamily="34" charset="0"/>
              </a:rPr>
              <a:t>Main Types of Chemicals</a:t>
            </a:r>
            <a:endParaRPr lang="en-AU" altLang="en-US" sz="1200" dirty="0">
              <a:latin typeface="Arial" panose="020B0604020202020204" pitchFamily="34" charset="0"/>
            </a:endParaRPr>
          </a:p>
          <a:p>
            <a:pPr marL="0" lvl="0" indent="0">
              <a:tabLst/>
            </a:pPr>
            <a:endParaRPr kumimoji="0" lang="en-US" altLang="en-US" sz="1200" b="1" i="1" u="none" strike="noStrike" cap="none" normalizeH="0" baseline="0" dirty="0" smtClean="0">
              <a:ln>
                <a:noFill/>
              </a:ln>
              <a:solidFill>
                <a:srgbClr val="011689"/>
              </a:solidFill>
              <a:effectLst/>
              <a:latin typeface="Arial" panose="020B0604020202020204" pitchFamily="34" charset="0"/>
              <a:ea typeface="Arial" panose="020B0604020202020204" pitchFamily="34" charset="0"/>
            </a:endParaRPr>
          </a:p>
          <a:p>
            <a:pPr marL="0" lvl="0" indent="0">
              <a:tabLst/>
            </a:pPr>
            <a:r>
              <a:rPr kumimoji="0" lang="en-US" altLang="en-US" sz="1200" b="1" i="1"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Toxic Agents</a:t>
            </a:r>
          </a:p>
          <a:p>
            <a:pPr marL="0" lvl="0" indent="0">
              <a:tabLst/>
            </a:pPr>
            <a:r>
              <a:rPr lang="en-US" altLang="en-US" sz="1200" dirty="0">
                <a:solidFill>
                  <a:srgbClr val="1A1A1A"/>
                </a:solidFill>
                <a:latin typeface="Arial" panose="020B0604020202020204" pitchFamily="34" charset="0"/>
                <a:ea typeface="Arial" panose="020B0604020202020204" pitchFamily="34" charset="0"/>
              </a:rPr>
              <a:t>These are poisons that can cause illness or </a:t>
            </a:r>
            <a:r>
              <a:rPr lang="en-US" altLang="en-US" sz="1200" dirty="0" smtClean="0">
                <a:solidFill>
                  <a:srgbClr val="1A1A1A"/>
                </a:solidFill>
                <a:latin typeface="Arial" panose="020B0604020202020204" pitchFamily="34" charset="0"/>
                <a:ea typeface="Arial" panose="020B0604020202020204" pitchFamily="34" charset="0"/>
              </a:rPr>
              <a:t>death</a:t>
            </a:r>
          </a:p>
          <a:p>
            <a:pPr marL="0" indent="0">
              <a:tabLst/>
            </a:pPr>
            <a:r>
              <a:rPr lang="en-US" altLang="en-US" sz="1200" dirty="0">
                <a:solidFill>
                  <a:srgbClr val="1A1A1A"/>
                </a:solidFill>
                <a:latin typeface="Arial" panose="020B0604020202020204" pitchFamily="34" charset="0"/>
                <a:ea typeface="Arial" panose="020B0604020202020204" pitchFamily="34" charset="0"/>
              </a:rPr>
              <a:t>These can burn skin and eyes</a:t>
            </a:r>
            <a:endParaRPr lang="en-US" altLang="en-US" sz="1200" dirty="0">
              <a:latin typeface="Arial" panose="020B0604020202020204" pitchFamily="34" charset="0"/>
            </a:endParaRPr>
          </a:p>
          <a:p>
            <a:pPr marL="0" lvl="0" indent="0">
              <a:tabLst/>
            </a:pPr>
            <a:endParaRPr kumimoji="0" lang="en-US" altLang="en-US" sz="1200" b="1" i="1" u="none" strike="noStrike" cap="none" normalizeH="0" baseline="0" dirty="0" smtClean="0">
              <a:ln>
                <a:noFill/>
              </a:ln>
              <a:solidFill>
                <a:srgbClr val="0065CC"/>
              </a:solidFill>
              <a:effectLst/>
              <a:latin typeface="Arial" panose="020B0604020202020204" pitchFamily="34" charset="0"/>
              <a:ea typeface="Arial" panose="020B0604020202020204" pitchFamily="34" charset="0"/>
            </a:endParaRPr>
          </a:p>
          <a:p>
            <a:pPr marL="0" lvl="0" indent="0">
              <a:tabLst/>
            </a:pPr>
            <a:r>
              <a:rPr kumimoji="0" lang="en-US" altLang="en-US" sz="1200" b="1" i="1"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Corrosives</a:t>
            </a:r>
            <a:endParaRPr lang="en-US" altLang="en-US" sz="1200" dirty="0">
              <a:solidFill>
                <a:srgbClr val="011689"/>
              </a:solidFill>
              <a:latin typeface="Arial" panose="020B0604020202020204" pitchFamily="34" charset="0"/>
            </a:endParaRPr>
          </a:p>
          <a:p>
            <a:pPr marL="0" lvl="0" indent="0">
              <a:tabLst>
                <a:tab pos="1357313" algn="l"/>
              </a:tabLst>
            </a:pPr>
            <a:r>
              <a:rPr kumimoji="0" lang="en-US" altLang="en-US" sz="1200" b="1" i="1" u="none" strike="noStrike" cap="none" normalizeH="0" baseline="0" dirty="0" smtClean="0">
                <a:ln>
                  <a:noFill/>
                </a:ln>
                <a:solidFill>
                  <a:srgbClr val="011689"/>
                </a:solidFill>
                <a:effectLst/>
                <a:latin typeface="Arial" panose="020B0604020202020204" pitchFamily="34" charset="0"/>
                <a:ea typeface="Arial" panose="020B0604020202020204" pitchFamily="34" charset="0"/>
              </a:rPr>
              <a:t>Reactives</a:t>
            </a:r>
            <a:endParaRPr lang="en-US" altLang="en-US" sz="1200" dirty="0">
              <a:solidFill>
                <a:srgbClr val="011689"/>
              </a:solidFill>
              <a:latin typeface="Arial" panose="020B0604020202020204" pitchFamily="34" charset="0"/>
            </a:endParaRPr>
          </a:p>
          <a:p>
            <a:pPr marL="0" lvl="0" indent="0">
              <a:tabLst>
                <a:tab pos="1357313" algn="l"/>
              </a:tabLst>
            </a:pPr>
            <a:r>
              <a:rPr lang="en-US" altLang="en-US" sz="1200" dirty="0">
                <a:solidFill>
                  <a:srgbClr val="1A1A1A"/>
                </a:solidFill>
                <a:latin typeface="Arial" panose="020B0604020202020204" pitchFamily="34" charset="0"/>
                <a:ea typeface="Arial" panose="020B0604020202020204" pitchFamily="34" charset="0"/>
              </a:rPr>
              <a:t>These chemicals burn, explode or give off toxic gases if dropped, heated or mixed with other chemicals. </a:t>
            </a:r>
            <a:r>
              <a:rPr lang="en-US" altLang="en-US" sz="1200" dirty="0" smtClean="0">
                <a:solidFill>
                  <a:srgbClr val="1A1A1A"/>
                </a:solidFill>
                <a:latin typeface="Arial" panose="020B0604020202020204" pitchFamily="34" charset="0"/>
                <a:ea typeface="Arial" panose="020B0604020202020204" pitchFamily="34" charset="0"/>
              </a:rPr>
              <a:t/>
            </a:r>
            <a:br>
              <a:rPr lang="en-US" altLang="en-US" sz="1200" dirty="0" smtClean="0">
                <a:solidFill>
                  <a:srgbClr val="1A1A1A"/>
                </a:solidFill>
                <a:latin typeface="Arial" panose="020B0604020202020204" pitchFamily="34" charset="0"/>
                <a:ea typeface="Arial" panose="020B0604020202020204" pitchFamily="34" charset="0"/>
              </a:rPr>
            </a:br>
            <a:r>
              <a:rPr lang="en-US" altLang="en-US" sz="1200" dirty="0" smtClean="0">
                <a:solidFill>
                  <a:srgbClr val="1A1A1A"/>
                </a:solidFill>
                <a:latin typeface="Arial" panose="020B0604020202020204" pitchFamily="34" charset="0"/>
                <a:ea typeface="Arial" panose="020B0604020202020204" pitchFamily="34" charset="0"/>
              </a:rPr>
              <a:t>Acids </a:t>
            </a:r>
            <a:r>
              <a:rPr lang="en-US" altLang="en-US" sz="1200" dirty="0">
                <a:solidFill>
                  <a:srgbClr val="1A1A1A"/>
                </a:solidFill>
                <a:latin typeface="Arial" panose="020B0604020202020204" pitchFamily="34" charset="0"/>
                <a:ea typeface="Arial" panose="020B0604020202020204" pitchFamily="34" charset="0"/>
              </a:rPr>
              <a:t>– </a:t>
            </a:r>
            <a:r>
              <a:rPr lang="en-US" altLang="en-US" sz="1200" dirty="0" smtClean="0">
                <a:solidFill>
                  <a:srgbClr val="1A1A1A"/>
                </a:solidFill>
                <a:latin typeface="Arial" panose="020B0604020202020204" pitchFamily="34" charset="0"/>
                <a:ea typeface="Arial" panose="020B0604020202020204" pitchFamily="34" charset="0"/>
              </a:rPr>
              <a:t>ENVIRO.BRITE; Alkalis </a:t>
            </a:r>
            <a:r>
              <a:rPr lang="en-US" altLang="en-US" sz="1200" dirty="0">
                <a:solidFill>
                  <a:srgbClr val="1A1A1A"/>
                </a:solidFill>
                <a:latin typeface="Arial" panose="020B0604020202020204" pitchFamily="34" charset="0"/>
                <a:ea typeface="Arial" panose="020B0604020202020204" pitchFamily="34" charset="0"/>
              </a:rPr>
              <a:t>– Bleaches, Hydrogen </a:t>
            </a:r>
            <a:r>
              <a:rPr lang="en-US" altLang="en-US" sz="1200" dirty="0" smtClean="0">
                <a:solidFill>
                  <a:srgbClr val="1A1A1A"/>
                </a:solidFill>
                <a:latin typeface="Arial" panose="020B0604020202020204" pitchFamily="34" charset="0"/>
                <a:ea typeface="Arial" panose="020B0604020202020204" pitchFamily="34" charset="0"/>
              </a:rPr>
              <a:t>Peroxide</a:t>
            </a:r>
          </a:p>
        </p:txBody>
      </p:sp>
      <p:grpSp>
        <p:nvGrpSpPr>
          <p:cNvPr id="5" name="Group 4"/>
          <p:cNvGrpSpPr/>
          <p:nvPr/>
        </p:nvGrpSpPr>
        <p:grpSpPr>
          <a:xfrm>
            <a:off x="539553" y="3789040"/>
            <a:ext cx="7342176" cy="1685085"/>
            <a:chOff x="539553" y="4581128"/>
            <a:chExt cx="7028426" cy="1613077"/>
          </a:xfrm>
        </p:grpSpPr>
        <p:pic>
          <p:nvPicPr>
            <p:cNvPr id="1026" name="Picture 2" descr="D:\Parisotto Design\Hy.Giene Australia\Supplied\ENVIRO.BRITE 5L for we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4585868"/>
              <a:ext cx="1019226" cy="160833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Parisotto Design\Hy.Giene Australia\Supplied\HG4 5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641" y="4583145"/>
              <a:ext cx="1058075" cy="15880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Parisotto Design\Hy.Giene Australia\Supplied\Liquid Laundry Detergent 5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9798" y="4583144"/>
              <a:ext cx="997311" cy="158806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Parisotto Design\Hy.Giene Australia\Supplied\VICTORY 5L.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8029" y="4585868"/>
              <a:ext cx="1015523" cy="16083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326919" y="4581128"/>
              <a:ext cx="1015884" cy="16130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Parisotto Design\Hy.Giene Australia\Supplied\SPA.GIENE 5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4585868"/>
              <a:ext cx="1051763" cy="160833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36752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tabLst/>
            </a:pPr>
            <a:r>
              <a:rPr lang="en-US" altLang="en-US" sz="1200" b="1" i="1" dirty="0">
                <a:solidFill>
                  <a:srgbClr val="011689"/>
                </a:solidFill>
                <a:latin typeface="Arial" panose="020B0604020202020204" pitchFamily="34" charset="0"/>
                <a:ea typeface="Arial" panose="020B0604020202020204" pitchFamily="34" charset="0"/>
              </a:rPr>
              <a:t>Flammable and Combustibles</a:t>
            </a:r>
            <a:endParaRPr lang="en-US" altLang="en-US" sz="1200" dirty="0">
              <a:solidFill>
                <a:srgbClr val="011689"/>
              </a:solidFill>
              <a:latin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These liquids and gases catch fire easily and burn quickly or explode – Aerosols, </a:t>
            </a:r>
            <a:br>
              <a:rPr lang="en-US" altLang="en-US" sz="1200" dirty="0">
                <a:solidFill>
                  <a:srgbClr val="1A1A1A"/>
                </a:solidFill>
                <a:latin typeface="Arial" panose="020B0604020202020204" pitchFamily="34" charset="0"/>
                <a:ea typeface="Arial" panose="020B0604020202020204" pitchFamily="34" charset="0"/>
              </a:rPr>
            </a:br>
            <a:r>
              <a:rPr lang="en-US" altLang="en-US" sz="1200" dirty="0">
                <a:solidFill>
                  <a:srgbClr val="1A1A1A"/>
                </a:solidFill>
                <a:latin typeface="Arial" panose="020B0604020202020204" pitchFamily="34" charset="0"/>
                <a:ea typeface="Arial" panose="020B0604020202020204" pitchFamily="34" charset="0"/>
              </a:rPr>
              <a:t>Industrial Methylated Spirits, Mineral Turpentine, Kerosene.</a:t>
            </a:r>
            <a:endParaRPr lang="en-US" altLang="en-US" sz="1200" dirty="0">
              <a:latin typeface="Arial" panose="020B0604020202020204" pitchFamily="34" charset="0"/>
            </a:endParaRPr>
          </a:p>
          <a:p>
            <a:pPr marL="0" lvl="0" indent="0">
              <a:lnSpc>
                <a:spcPct val="150000"/>
              </a:lnSpc>
              <a:tabLst/>
            </a:pPr>
            <a:endParaRPr lang="en-US" altLang="en-US" sz="1200" b="1" dirty="0" smtClean="0">
              <a:solidFill>
                <a:srgbClr val="011689"/>
              </a:solidFill>
              <a:latin typeface="Arial" panose="020B0604020202020204" pitchFamily="34" charset="0"/>
              <a:ea typeface="Arial" panose="020B0604020202020204" pitchFamily="34" charset="0"/>
              <a:cs typeface="Arial" panose="020B0604020202020204" pitchFamily="34" charset="0"/>
            </a:endParaRPr>
          </a:p>
          <a:p>
            <a:pPr marL="0" lvl="0" indent="0">
              <a:lnSpc>
                <a:spcPct val="150000"/>
              </a:lnSpc>
              <a:tabLst/>
            </a:pPr>
            <a:r>
              <a:rPr lang="en-US" altLang="en-US" sz="1200" b="1" dirty="0" smtClean="0">
                <a:solidFill>
                  <a:srgbClr val="011689"/>
                </a:solidFill>
                <a:latin typeface="Arial" panose="020B0604020202020204" pitchFamily="34" charset="0"/>
                <a:ea typeface="Arial" panose="020B0604020202020204" pitchFamily="34" charset="0"/>
                <a:cs typeface="Arial" panose="020B0604020202020204" pitchFamily="34" charset="0"/>
              </a:rPr>
              <a:t>Absorbed </a:t>
            </a:r>
            <a:r>
              <a:rPr lang="en-US" altLang="en-US" sz="1200" b="1" dirty="0">
                <a:solidFill>
                  <a:srgbClr val="011689"/>
                </a:solidFill>
                <a:latin typeface="Arial" panose="020B0604020202020204" pitchFamily="34" charset="0"/>
                <a:ea typeface="Arial" panose="020B0604020202020204" pitchFamily="34" charset="0"/>
                <a:cs typeface="Arial" panose="020B0604020202020204" pitchFamily="34" charset="0"/>
              </a:rPr>
              <a:t>-</a:t>
            </a:r>
            <a:r>
              <a:rPr lang="en-US" altLang="en-US" sz="1200" b="1" dirty="0">
                <a:solidFill>
                  <a:srgbClr val="0065CC"/>
                </a:solidFill>
                <a:latin typeface="Arial" panose="020B0604020202020204" pitchFamily="34" charset="0"/>
                <a:ea typeface="Arial" panose="020B0604020202020204" pitchFamily="34" charset="0"/>
                <a:cs typeface="Arial" panose="020B0604020202020204" pitchFamily="34" charset="0"/>
              </a:rPr>
              <a:t> </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Through the eyes and skin</a:t>
            </a:r>
            <a:endParaRPr lang="en-AU" altLang="en-US" sz="1200" dirty="0">
              <a:latin typeface="Arial" panose="020B0604020202020204" pitchFamily="34" charset="0"/>
              <a:cs typeface="Arial" panose="020B0604020202020204" pitchFamily="34" charset="0"/>
            </a:endParaRPr>
          </a:p>
          <a:p>
            <a:pPr marL="0" lvl="0" indent="0">
              <a:lnSpc>
                <a:spcPct val="150000"/>
              </a:lnSpc>
              <a:tabLst/>
            </a:pPr>
            <a:r>
              <a:rPr lang="en-US" altLang="en-US" sz="1200" b="1" dirty="0">
                <a:solidFill>
                  <a:srgbClr val="011689"/>
                </a:solidFill>
                <a:latin typeface="Arial" panose="020B0604020202020204" pitchFamily="34" charset="0"/>
                <a:ea typeface="Arial" panose="020B0604020202020204" pitchFamily="34" charset="0"/>
                <a:cs typeface="Arial" panose="020B0604020202020204" pitchFamily="34" charset="0"/>
              </a:rPr>
              <a:t>Inhaled - </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In the form or dust, gas or vapors</a:t>
            </a:r>
          </a:p>
          <a:p>
            <a:pPr>
              <a:lnSpc>
                <a:spcPct val="150000"/>
              </a:lnSpc>
            </a:pPr>
            <a:r>
              <a:rPr lang="en-US" altLang="en-US" sz="1200" b="1" dirty="0" smtClean="0">
                <a:solidFill>
                  <a:srgbClr val="011689"/>
                </a:solidFill>
                <a:latin typeface="Arial" panose="020B0604020202020204" pitchFamily="34" charset="0"/>
                <a:ea typeface="Arial" panose="020B0604020202020204" pitchFamily="34" charset="0"/>
                <a:cs typeface="Arial" panose="020B0604020202020204" pitchFamily="34" charset="0"/>
              </a:rPr>
              <a:t>Ingested - </a:t>
            </a: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Especially if you eat or smoke around chemicals or accidentally induce/swallow them.</a:t>
            </a:r>
          </a:p>
          <a:p>
            <a:endParaRPr lang="en-US" altLang="en-US" sz="1200" dirty="0" smtClean="0">
              <a:latin typeface="Arial" panose="020B0604020202020204" pitchFamily="34" charset="0"/>
              <a:cs typeface="Arial" panose="020B0604020202020204" pitchFamily="34" charset="0"/>
            </a:endParaRPr>
          </a:p>
          <a:p>
            <a:r>
              <a:rPr lang="en-US" altLang="en-US" sz="1200" b="1" u="sng" dirty="0" smtClean="0">
                <a:latin typeface="Arial" panose="020B0604020202020204" pitchFamily="34" charset="0"/>
                <a:ea typeface="Arial" panose="020B0604020202020204" pitchFamily="34" charset="0"/>
                <a:cs typeface="Arial" panose="020B0604020202020204" pitchFamily="34" charset="0"/>
              </a:rPr>
              <a:t>How Do I Know What The Risks Are?</a:t>
            </a:r>
          </a:p>
          <a:p>
            <a:endParaRPr lang="en-US" altLang="en-US" sz="1200" dirty="0">
              <a:latin typeface="Arial" panose="020B0604020202020204" pitchFamily="34" charset="0"/>
              <a:ea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pPr>
            <a:r>
              <a:rPr lang="en-US" altLang="en-US" sz="1200" dirty="0">
                <a:latin typeface="Arial" panose="020B0604020202020204" pitchFamily="34" charset="0"/>
                <a:ea typeface="Arial" panose="020B0604020202020204" pitchFamily="34" charset="0"/>
                <a:cs typeface="Arial" panose="020B0604020202020204" pitchFamily="34" charset="0"/>
              </a:rPr>
              <a:t>By reading the container labels and SDS (Safety Data Sheets)/Wall Charts</a:t>
            </a:r>
            <a:endParaRPr lang="en-US"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pPr>
            <a:r>
              <a:rPr lang="en-US" altLang="en-US" sz="1200" dirty="0">
                <a:latin typeface="Arial" panose="020B0604020202020204" pitchFamily="34" charset="0"/>
                <a:ea typeface="Arial" panose="020B0604020202020204" pitchFamily="34" charset="0"/>
                <a:cs typeface="Arial" panose="020B0604020202020204" pitchFamily="34" charset="0"/>
              </a:rPr>
              <a:t>Never remove labels from containers</a:t>
            </a:r>
            <a:endParaRPr lang="en-US"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pPr>
            <a:r>
              <a:rPr lang="en-US" altLang="en-US" sz="1200" dirty="0">
                <a:latin typeface="Arial" panose="020B0604020202020204" pitchFamily="34" charset="0"/>
                <a:ea typeface="Arial" panose="020B0604020202020204" pitchFamily="34" charset="0"/>
                <a:cs typeface="Arial" panose="020B0604020202020204" pitchFamily="34" charset="0"/>
              </a:rPr>
              <a:t>If you can’t find or read a label, tell your supervisor</a:t>
            </a:r>
            <a:endParaRPr lang="en-US"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pPr>
            <a:r>
              <a:rPr lang="en-US" altLang="en-US" sz="1200" dirty="0">
                <a:latin typeface="Arial" panose="020B0604020202020204" pitchFamily="34" charset="0"/>
                <a:ea typeface="Arial" panose="020B0604020202020204" pitchFamily="34" charset="0"/>
                <a:cs typeface="Arial" panose="020B0604020202020204" pitchFamily="34" charset="0"/>
              </a:rPr>
              <a:t>If you suspect that the label is incorrect for the contents of the container, tell your supervisor.</a:t>
            </a:r>
            <a:endParaRPr lang="en-US" altLang="en-US" sz="1200" dirty="0">
              <a:latin typeface="Arial" panose="020B0604020202020204" pitchFamily="34" charset="0"/>
              <a:cs typeface="Arial" panose="020B0604020202020204" pitchFamily="34" charset="0"/>
            </a:endParaRPr>
          </a:p>
          <a:p>
            <a:pPr>
              <a:lnSpc>
                <a:spcPct val="150000"/>
              </a:lnSpc>
            </a:pPr>
            <a:endParaRPr lang="en-AU"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5098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tabLst>
                <a:tab pos="1446213" algn="l"/>
              </a:tabLst>
            </a:pPr>
            <a:r>
              <a:rPr lang="en-US" altLang="en-US" sz="1600" b="1" u="sng" dirty="0">
                <a:latin typeface="Arial" panose="020B0604020202020204" pitchFamily="34" charset="0"/>
                <a:ea typeface="Arial" panose="020B0604020202020204" pitchFamily="34" charset="0"/>
                <a:cs typeface="Arial" panose="020B0604020202020204" pitchFamily="34" charset="0"/>
              </a:rPr>
              <a:t>Follow Safe Work Practices - </a:t>
            </a:r>
            <a:r>
              <a:rPr kumimoji="0" lang="en-US" altLang="en-US" sz="1600" b="1" i="1" u="sng" strike="noStrike" cap="none" normalizeH="0" baseline="0" dirty="0" smtClean="0">
                <a:ln>
                  <a:noFill/>
                </a:ln>
                <a:effectLst/>
                <a:latin typeface="Arial" panose="020B0604020202020204" pitchFamily="34" charset="0"/>
                <a:ea typeface="Arial" panose="020B0604020202020204" pitchFamily="34" charset="0"/>
                <a:cs typeface="Arial" panose="020B0604020202020204" pitchFamily="34" charset="0"/>
              </a:rPr>
              <a:t>Don’t take chances when handling chemicals!!</a:t>
            </a:r>
          </a:p>
          <a:p>
            <a:pPr marL="0" lvl="0" indent="0">
              <a:buFontTx/>
              <a:buChar char="•"/>
              <a:tabLst>
                <a:tab pos="1446213" algn="l"/>
              </a:tabLst>
            </a:pPr>
            <a:endParaRPr lang="en-AU"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tabLst>
                <a:tab pos="1446213" algn="l"/>
              </a:tabLst>
            </a:pPr>
            <a:r>
              <a:rPr lang="en-US" altLang="en-US" sz="1200" dirty="0">
                <a:latin typeface="Arial" panose="020B0604020202020204" pitchFamily="34" charset="0"/>
                <a:ea typeface="Arial" panose="020B0604020202020204" pitchFamily="34" charset="0"/>
                <a:cs typeface="Arial" panose="020B0604020202020204" pitchFamily="34" charset="0"/>
              </a:rPr>
              <a:t>Know what you are handling</a:t>
            </a:r>
            <a:endParaRPr lang="en-AU"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tabLst>
                <a:tab pos="1446213" algn="l"/>
              </a:tabLst>
            </a:pPr>
            <a:r>
              <a:rPr lang="en-US" altLang="en-US" sz="1200" dirty="0">
                <a:latin typeface="Arial" panose="020B0604020202020204" pitchFamily="34" charset="0"/>
                <a:ea typeface="Arial" panose="020B0604020202020204" pitchFamily="34" charset="0"/>
                <a:cs typeface="Arial" panose="020B0604020202020204" pitchFamily="34" charset="0"/>
              </a:rPr>
              <a:t>Always wear your Personal Protective Equipment</a:t>
            </a:r>
            <a:endParaRPr lang="en-AU"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tabLst>
                <a:tab pos="1446213" algn="l"/>
              </a:tabLst>
            </a:pPr>
            <a:r>
              <a:rPr lang="en-US" altLang="en-US" sz="1200" dirty="0">
                <a:latin typeface="Arial" panose="020B0604020202020204" pitchFamily="34" charset="0"/>
                <a:ea typeface="Arial" panose="020B0604020202020204" pitchFamily="34" charset="0"/>
                <a:cs typeface="Arial" panose="020B0604020202020204" pitchFamily="34" charset="0"/>
              </a:rPr>
              <a:t>Have adequate ventilation</a:t>
            </a:r>
            <a:endParaRPr lang="en-US" altLang="en-US" sz="1200" b="1" dirty="0">
              <a:latin typeface="Arial" panose="020B0604020202020204" pitchFamily="34" charset="0"/>
              <a:ea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tabLst>
                <a:tab pos="1446213" algn="l"/>
              </a:tabLst>
            </a:pPr>
            <a:r>
              <a:rPr lang="en-US" altLang="en-US" sz="1200" b="1" dirty="0">
                <a:latin typeface="Arial" panose="020B0604020202020204" pitchFamily="34" charset="0"/>
                <a:ea typeface="Arial" panose="020B0604020202020204" pitchFamily="34" charset="0"/>
                <a:cs typeface="Arial" panose="020B0604020202020204" pitchFamily="34" charset="0"/>
              </a:rPr>
              <a:t>NEVER MIX CHEMICALS</a:t>
            </a:r>
          </a:p>
          <a:p>
            <a:pPr marL="171450" lvl="0" indent="-171450">
              <a:lnSpc>
                <a:spcPct val="150000"/>
              </a:lnSpc>
              <a:buFont typeface="Arial" panose="020B0604020202020204" pitchFamily="34" charset="0"/>
              <a:buChar char="•"/>
              <a:tabLst>
                <a:tab pos="1446213" algn="l"/>
              </a:tabLst>
            </a:pPr>
            <a:r>
              <a:rPr lang="en-US" altLang="en-US" sz="1200" dirty="0">
                <a:latin typeface="Arial" panose="020B0604020202020204" pitchFamily="34" charset="0"/>
                <a:ea typeface="Arial" panose="020B0604020202020204" pitchFamily="34" charset="0"/>
                <a:cs typeface="Arial" panose="020B0604020202020204" pitchFamily="34" charset="0"/>
              </a:rPr>
              <a:t>If unsure or concerned, consult your supervisor</a:t>
            </a:r>
            <a:endParaRPr lang="en-AU"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tabLst>
                <a:tab pos="1446213" algn="l"/>
              </a:tabLst>
            </a:pPr>
            <a:r>
              <a:rPr lang="en-US" altLang="en-US" sz="1200" dirty="0">
                <a:latin typeface="Arial" panose="020B0604020202020204" pitchFamily="34" charset="0"/>
                <a:ea typeface="Arial" panose="020B0604020202020204" pitchFamily="34" charset="0"/>
                <a:cs typeface="Arial" panose="020B0604020202020204" pitchFamily="34" charset="0"/>
              </a:rPr>
              <a:t>Don’t rely on your sense or smell</a:t>
            </a:r>
            <a:endParaRPr lang="en-AU"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tabLst>
                <a:tab pos="1446213" algn="l"/>
              </a:tabLst>
            </a:pPr>
            <a:r>
              <a:rPr lang="en-US" altLang="en-US" sz="1200" dirty="0">
                <a:latin typeface="Arial" panose="020B0604020202020204" pitchFamily="34" charset="0"/>
                <a:ea typeface="Arial" panose="020B0604020202020204" pitchFamily="34" charset="0"/>
                <a:cs typeface="Arial" panose="020B0604020202020204" pitchFamily="34" charset="0"/>
              </a:rPr>
              <a:t>Store, Dispense and Dispose of chemicals safely and </a:t>
            </a:r>
            <a:r>
              <a:rPr lang="en-US" altLang="en-US" sz="1200" dirty="0" smtClean="0">
                <a:latin typeface="Arial" panose="020B0604020202020204" pitchFamily="34" charset="0"/>
                <a:ea typeface="Arial" panose="020B0604020202020204" pitchFamily="34" charset="0"/>
                <a:cs typeface="Arial" panose="020B0604020202020204" pitchFamily="34" charset="0"/>
              </a:rPr>
              <a:t>correctly</a:t>
            </a:r>
            <a:endParaRPr lang="en-AU" altLang="en-US" sz="12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tabLst>
                <a:tab pos="1446213" algn="l"/>
              </a:tabLst>
            </a:pPr>
            <a:r>
              <a:rPr lang="en-US" altLang="en-US" sz="1200" dirty="0">
                <a:latin typeface="Arial" panose="020B0604020202020204" pitchFamily="34" charset="0"/>
                <a:ea typeface="Arial" panose="020B0604020202020204" pitchFamily="34" charset="0"/>
                <a:cs typeface="Arial" panose="020B0604020202020204" pitchFamily="34" charset="0"/>
              </a:rPr>
              <a:t>Know emergency procedures for:</a:t>
            </a:r>
            <a:endParaRPr lang="en-AU" altLang="en-US" sz="1200" dirty="0">
              <a:latin typeface="Arial" panose="020B0604020202020204" pitchFamily="34" charset="0"/>
              <a:cs typeface="Arial" panose="020B0604020202020204" pitchFamily="34" charset="0"/>
            </a:endParaRPr>
          </a:p>
          <a:p>
            <a:pPr marL="360000" lvl="1" indent="-180000" eaLnBrk="0" fontAlgn="base" hangingPunct="0">
              <a:lnSpc>
                <a:spcPct val="150000"/>
              </a:lnSpc>
              <a:spcBef>
                <a:spcPct val="0"/>
              </a:spcBef>
              <a:spcAft>
                <a:spcPct val="0"/>
              </a:spcAft>
              <a:buClr>
                <a:srgbClr val="111111"/>
              </a:buClr>
              <a:buSzPct val="100000"/>
              <a:buFont typeface="Arial" panose="020B0604020202020204" pitchFamily="34" charset="0"/>
              <a:buChar char="•"/>
              <a:tabLst>
                <a:tab pos="1446213" algn="l"/>
              </a:tabLst>
            </a:pPr>
            <a:r>
              <a:rPr kumimoji="0" lang="en-US" altLang="en-US" sz="1200" b="0" i="0" u="none" strike="noStrike" cap="none" normalizeH="0" baseline="0" dirty="0" smtClean="0">
                <a:ln>
                  <a:noFill/>
                </a:ln>
                <a:effectLst/>
                <a:latin typeface="Arial" panose="020B0604020202020204" pitchFamily="34" charset="0"/>
                <a:ea typeface="Arial" panose="020B0604020202020204" pitchFamily="34" charset="0"/>
                <a:cs typeface="Arial" panose="020B0604020202020204" pitchFamily="34" charset="0"/>
              </a:rPr>
              <a:t>Chemical spills and fire</a:t>
            </a:r>
            <a:endParaRPr kumimoji="0" lang="en-AU" altLang="en-US" sz="1200" b="0" i="0" u="none" strike="noStrike" cap="none" normalizeH="0" baseline="0" dirty="0" smtClean="0">
              <a:ln>
                <a:noFill/>
              </a:ln>
              <a:effectLst/>
              <a:latin typeface="Arial" panose="020B0604020202020204" pitchFamily="34" charset="0"/>
              <a:cs typeface="Arial" panose="020B0604020202020204" pitchFamily="34" charset="0"/>
            </a:endParaRPr>
          </a:p>
          <a:p>
            <a:pPr marL="360000" lvl="1" indent="-180000" eaLnBrk="0" fontAlgn="base" hangingPunct="0">
              <a:lnSpc>
                <a:spcPct val="150000"/>
              </a:lnSpc>
              <a:spcBef>
                <a:spcPct val="0"/>
              </a:spcBef>
              <a:spcAft>
                <a:spcPct val="0"/>
              </a:spcAft>
              <a:buClr>
                <a:srgbClr val="111111"/>
              </a:buClr>
              <a:buSzPct val="100000"/>
              <a:buFont typeface="Arial" panose="020B0604020202020204" pitchFamily="34" charset="0"/>
              <a:buChar char="•"/>
              <a:tabLst>
                <a:tab pos="1446213" algn="l"/>
              </a:tabLst>
            </a:pPr>
            <a:r>
              <a:rPr kumimoji="0" lang="en-US" altLang="en-US" sz="1200" b="0" i="0" u="none" strike="noStrike" cap="none" normalizeH="0" baseline="0" dirty="0" smtClean="0">
                <a:ln>
                  <a:noFill/>
                </a:ln>
                <a:effectLst/>
                <a:latin typeface="Arial" panose="020B0604020202020204" pitchFamily="34" charset="0"/>
                <a:ea typeface="Arial" panose="020B0604020202020204" pitchFamily="34" charset="0"/>
                <a:cs typeface="Arial" panose="020B0604020202020204" pitchFamily="34" charset="0"/>
              </a:rPr>
              <a:t>If you are exposed to chemicals</a:t>
            </a:r>
          </a:p>
          <a:p>
            <a:pPr marL="360000" lvl="1" indent="-180000" eaLnBrk="0" fontAlgn="base" hangingPunct="0">
              <a:lnSpc>
                <a:spcPct val="150000"/>
              </a:lnSpc>
              <a:spcBef>
                <a:spcPct val="0"/>
              </a:spcBef>
              <a:spcAft>
                <a:spcPct val="0"/>
              </a:spcAft>
              <a:buClr>
                <a:srgbClr val="111111"/>
              </a:buClr>
              <a:buSzPct val="100000"/>
              <a:buFont typeface="Arial" panose="020B0604020202020204" pitchFamily="34" charset="0"/>
              <a:buChar char="•"/>
              <a:tabLst>
                <a:tab pos="1446213" algn="l"/>
              </a:tabLst>
            </a:pPr>
            <a:r>
              <a:rPr lang="en-US" altLang="en-US" sz="1200" dirty="0" smtClean="0">
                <a:latin typeface="Arial" panose="020B0604020202020204" pitchFamily="34" charset="0"/>
                <a:ea typeface="Arial" panose="020B0604020202020204" pitchFamily="34" charset="0"/>
                <a:cs typeface="Arial" panose="020B0604020202020204" pitchFamily="34" charset="0"/>
              </a:rPr>
              <a:t>First Aid Kits/Eye Wash Bath</a:t>
            </a:r>
            <a:endParaRPr lang="en-US" altLang="en-US" sz="1200" dirty="0" smtClean="0">
              <a:latin typeface="Arial" panose="020B0604020202020204" pitchFamily="34" charset="0"/>
              <a:cs typeface="Arial" panose="020B0604020202020204" pitchFamily="34" charset="0"/>
            </a:endParaRPr>
          </a:p>
          <a:p>
            <a:pPr marL="457200" lvl="1" indent="0" eaLnBrk="0" fontAlgn="base" hangingPunct="0">
              <a:spcBef>
                <a:spcPct val="0"/>
              </a:spcBef>
              <a:spcAft>
                <a:spcPct val="0"/>
              </a:spcAft>
              <a:buClr>
                <a:srgbClr val="111111"/>
              </a:buClr>
              <a:buSzPct val="100000"/>
              <a:buFontTx/>
              <a:buChar char="•"/>
              <a:tabLst>
                <a:tab pos="1446213" algn="l"/>
              </a:tabLst>
            </a:pPr>
            <a:endParaRPr kumimoji="0" lang="en-AU" altLang="en-US" sz="1200" b="0" i="0" u="none" strike="noStrike" cap="none" normalizeH="0" baseline="0" dirty="0" smtClean="0">
              <a:ln>
                <a:noFill/>
              </a:ln>
              <a:effectLst/>
              <a:latin typeface="Arial" panose="020B0604020202020204" pitchFamily="34" charset="0"/>
              <a:cs typeface="Arial" panose="020B0604020202020204" pitchFamily="34" charset="0"/>
            </a:endParaRPr>
          </a:p>
          <a:p>
            <a:pPr marL="0" lvl="0" indent="0">
              <a:tabLst>
                <a:tab pos="1446213" algn="l"/>
              </a:tabLst>
            </a:pPr>
            <a:endParaRPr lang="en-AU" altLang="en-US" sz="1200" dirty="0">
              <a:latin typeface="Arial" panose="020B0604020202020204" pitchFamily="34" charset="0"/>
              <a:cs typeface="Arial" panose="020B0604020202020204" pitchFamily="34" charset="0"/>
            </a:endParaRPr>
          </a:p>
          <a:p>
            <a:endParaRPr lang="en-AU"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8816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a:t>
            </a:r>
            <a:endParaRPr lang="en-AU" dirty="0"/>
          </a:p>
        </p:txBody>
      </p:sp>
      <p:sp>
        <p:nvSpPr>
          <p:cNvPr id="3" name="Content Placeholder 2"/>
          <p:cNvSpPr>
            <a:spLocks noGrp="1"/>
          </p:cNvSpPr>
          <p:nvPr>
            <p:ph idx="1"/>
          </p:nvPr>
        </p:nvSpPr>
        <p:spPr/>
        <p:txBody>
          <a:bodyPr>
            <a:normAutofit/>
          </a:bodyPr>
          <a:lstStyle/>
          <a:p>
            <a:pPr marL="0" lvl="0" indent="0">
              <a:lnSpc>
                <a:spcPct val="150000"/>
              </a:lnSpc>
              <a:tabLst/>
            </a:pPr>
            <a:r>
              <a:rPr lang="en-US" altLang="en-US" sz="2400" b="1" dirty="0">
                <a:solidFill>
                  <a:srgbClr val="FF0000"/>
                </a:solidFill>
                <a:latin typeface="Arial" panose="020B0604020202020204" pitchFamily="34" charset="0"/>
                <a:ea typeface="Arial" panose="020B0604020202020204" pitchFamily="34" charset="0"/>
              </a:rPr>
              <a:t>PREVENT CHEMICAL ACCIDENTS &amp; </a:t>
            </a:r>
            <a:r>
              <a:rPr lang="en-US" altLang="en-US" sz="2400" b="1" dirty="0" smtClean="0">
                <a:solidFill>
                  <a:srgbClr val="FF0000"/>
                </a:solidFill>
                <a:latin typeface="Arial" panose="020B0604020202020204" pitchFamily="34" charset="0"/>
                <a:ea typeface="Arial" panose="020B0604020202020204" pitchFamily="34" charset="0"/>
              </a:rPr>
              <a:t>INJURIES</a:t>
            </a:r>
          </a:p>
          <a:p>
            <a:pPr marL="0" lvl="0" indent="0">
              <a:lnSpc>
                <a:spcPct val="150000"/>
              </a:lnSpc>
              <a:tabLst/>
            </a:pPr>
            <a:endParaRPr lang="en-AU" altLang="en-US" sz="1600" dirty="0">
              <a:latin typeface="Arial" panose="020B0604020202020204" pitchFamily="34" charset="0"/>
            </a:endParaRPr>
          </a:p>
          <a:p>
            <a:pPr marL="0" lvl="0" indent="0">
              <a:tabLst/>
            </a:pPr>
            <a:r>
              <a:rPr lang="en-US" altLang="en-US" sz="1600" b="1" dirty="0">
                <a:solidFill>
                  <a:srgbClr val="011689"/>
                </a:solidFill>
                <a:latin typeface="Arial" panose="020B0604020202020204" pitchFamily="34" charset="0"/>
                <a:ea typeface="Arial" panose="020B0604020202020204" pitchFamily="34" charset="0"/>
              </a:rPr>
              <a:t>KNOW WHAT YOU ARE HANDLING</a:t>
            </a:r>
          </a:p>
          <a:p>
            <a:pPr marL="0" lvl="0" indent="0">
              <a:tabLst/>
            </a:pPr>
            <a:r>
              <a:rPr lang="en-US" altLang="en-US" sz="1600" dirty="0">
                <a:latin typeface="Arial" panose="020B0604020202020204" pitchFamily="34" charset="0"/>
                <a:ea typeface="Arial" panose="020B0604020202020204" pitchFamily="34" charset="0"/>
              </a:rPr>
              <a:t>Read the container label and </a:t>
            </a:r>
            <a:r>
              <a:rPr lang="en-US" altLang="en-US" sz="1600" dirty="0" smtClean="0">
                <a:latin typeface="Arial" panose="020B0604020202020204" pitchFamily="34" charset="0"/>
                <a:ea typeface="Arial" panose="020B0604020202020204" pitchFamily="34" charset="0"/>
              </a:rPr>
              <a:t>SDS’s</a:t>
            </a:r>
          </a:p>
          <a:p>
            <a:pPr marL="0" lvl="0" indent="0">
              <a:lnSpc>
                <a:spcPct val="150000"/>
              </a:lnSpc>
              <a:tabLst/>
            </a:pPr>
            <a:endParaRPr lang="en-AU" altLang="en-US" sz="1600" dirty="0">
              <a:solidFill>
                <a:srgbClr val="011689"/>
              </a:solidFill>
              <a:latin typeface="Arial" panose="020B0604020202020204" pitchFamily="34" charset="0"/>
            </a:endParaRPr>
          </a:p>
          <a:p>
            <a:pPr lvl="0"/>
            <a:r>
              <a:rPr lang="en-US" altLang="en-US" sz="1600" b="1" dirty="0">
                <a:solidFill>
                  <a:srgbClr val="011689"/>
                </a:solidFill>
                <a:latin typeface="Arial" panose="020B0604020202020204" pitchFamily="34" charset="0"/>
                <a:ea typeface="Arial" panose="020B0604020202020204" pitchFamily="34" charset="0"/>
              </a:rPr>
              <a:t>KNOW THE </a:t>
            </a:r>
            <a:r>
              <a:rPr lang="en-US" altLang="en-US" sz="1600" b="1" dirty="0" smtClean="0">
                <a:solidFill>
                  <a:srgbClr val="011689"/>
                </a:solidFill>
                <a:latin typeface="Arial" panose="020B0604020202020204" pitchFamily="34" charset="0"/>
                <a:ea typeface="Arial" panose="020B0604020202020204" pitchFamily="34" charset="0"/>
              </a:rPr>
              <a:t>RISKS</a:t>
            </a:r>
          </a:p>
          <a:p>
            <a:r>
              <a:rPr lang="en-US" altLang="en-US" sz="1600" dirty="0">
                <a:latin typeface="Arial" panose="020B0604020202020204" pitchFamily="34" charset="0"/>
                <a:ea typeface="Arial" panose="020B0604020202020204" pitchFamily="34" charset="0"/>
              </a:rPr>
              <a:t>And how to avoid them</a:t>
            </a:r>
            <a:endParaRPr lang="en-US" altLang="en-US" sz="1600" dirty="0">
              <a:latin typeface="Arial" panose="020B0604020202020204" pitchFamily="34" charset="0"/>
            </a:endParaRPr>
          </a:p>
          <a:p>
            <a:pPr lvl="0">
              <a:lnSpc>
                <a:spcPct val="150000"/>
              </a:lnSpc>
            </a:pPr>
            <a:endParaRPr lang="en-US" altLang="en-US" sz="1600" dirty="0">
              <a:solidFill>
                <a:srgbClr val="011689"/>
              </a:solidFill>
              <a:latin typeface="Arial" panose="020B0604020202020204" pitchFamily="34" charset="0"/>
            </a:endParaRPr>
          </a:p>
          <a:p>
            <a:pPr marL="0" lvl="0" indent="0">
              <a:tabLst/>
            </a:pPr>
            <a:r>
              <a:rPr lang="en-US" altLang="en-US" sz="1600" b="1" dirty="0">
                <a:solidFill>
                  <a:srgbClr val="011689"/>
                </a:solidFill>
                <a:latin typeface="Arial" panose="020B0604020202020204" pitchFamily="34" charset="0"/>
                <a:ea typeface="Arial" panose="020B0604020202020204" pitchFamily="34" charset="0"/>
              </a:rPr>
              <a:t>FOLLOW SAFE WORK </a:t>
            </a:r>
            <a:r>
              <a:rPr lang="en-US" altLang="en-US" sz="1600" b="1" dirty="0" smtClean="0">
                <a:solidFill>
                  <a:srgbClr val="011689"/>
                </a:solidFill>
                <a:latin typeface="Arial" panose="020B0604020202020204" pitchFamily="34" charset="0"/>
                <a:ea typeface="Arial" panose="020B0604020202020204" pitchFamily="34" charset="0"/>
              </a:rPr>
              <a:t>PRACTICES</a:t>
            </a:r>
            <a:endParaRPr lang="en-US" altLang="en-US" sz="1600" dirty="0">
              <a:solidFill>
                <a:srgbClr val="011689"/>
              </a:solidFill>
              <a:latin typeface="Arial" panose="020B0604020202020204" pitchFamily="34" charset="0"/>
            </a:endParaRPr>
          </a:p>
          <a:p>
            <a:pPr marL="0" lvl="0" indent="0">
              <a:tabLst/>
            </a:pPr>
            <a:r>
              <a:rPr lang="en-US" altLang="en-US" sz="1600" dirty="0">
                <a:latin typeface="Arial" panose="020B0604020202020204" pitchFamily="34" charset="0"/>
                <a:ea typeface="Arial" panose="020B0604020202020204" pitchFamily="34" charset="0"/>
              </a:rPr>
              <a:t>To protect yourself and </a:t>
            </a:r>
            <a:r>
              <a:rPr lang="en-US" altLang="en-US" sz="1600" dirty="0" smtClean="0">
                <a:latin typeface="Arial" panose="020B0604020202020204" pitchFamily="34" charset="0"/>
                <a:ea typeface="Arial" panose="020B0604020202020204" pitchFamily="34" charset="0"/>
              </a:rPr>
              <a:t>others</a:t>
            </a:r>
          </a:p>
          <a:p>
            <a:pPr marL="0" lvl="0" indent="0">
              <a:lnSpc>
                <a:spcPct val="150000"/>
              </a:lnSpc>
              <a:tabLst/>
            </a:pPr>
            <a:endParaRPr lang="en-US" altLang="en-US" sz="1600" dirty="0">
              <a:solidFill>
                <a:srgbClr val="011689"/>
              </a:solidFill>
              <a:latin typeface="Arial" panose="020B0604020202020204" pitchFamily="34" charset="0"/>
            </a:endParaRPr>
          </a:p>
          <a:p>
            <a:pPr marL="0" lvl="0" indent="0">
              <a:tabLst/>
            </a:pPr>
            <a:r>
              <a:rPr lang="en-US" altLang="en-US" sz="1600" b="1" dirty="0">
                <a:solidFill>
                  <a:srgbClr val="011689"/>
                </a:solidFill>
                <a:latin typeface="Arial" panose="020B0604020202020204" pitchFamily="34" charset="0"/>
                <a:ea typeface="Arial" panose="020B0604020202020204" pitchFamily="34" charset="0"/>
              </a:rPr>
              <a:t>HAVE A SAFETY FIRST ATTITUDE</a:t>
            </a:r>
            <a:endParaRPr lang="en-US" altLang="en-US" sz="1600" dirty="0">
              <a:solidFill>
                <a:srgbClr val="011689"/>
              </a:solidFill>
              <a:latin typeface="Arial" panose="020B0604020202020204" pitchFamily="34" charset="0"/>
            </a:endParaRPr>
          </a:p>
          <a:p>
            <a:pPr marL="0" lvl="0" indent="0">
              <a:tabLst/>
            </a:pPr>
            <a:r>
              <a:rPr lang="en-US" altLang="en-US" sz="1600" dirty="0">
                <a:latin typeface="Arial" panose="020B0604020202020204" pitchFamily="34" charset="0"/>
                <a:ea typeface="Arial" panose="020B0604020202020204" pitchFamily="34" charset="0"/>
              </a:rPr>
              <a:t>All the </a:t>
            </a:r>
            <a:r>
              <a:rPr lang="en-US" altLang="en-US" sz="1600" dirty="0" smtClean="0">
                <a:latin typeface="Arial" panose="020B0604020202020204" pitchFamily="34" charset="0"/>
                <a:ea typeface="Arial" panose="020B0604020202020204" pitchFamily="34" charset="0"/>
              </a:rPr>
              <a:t>time</a:t>
            </a:r>
            <a:endParaRPr lang="en-US" altLang="en-US" sz="1600" dirty="0">
              <a:latin typeface="Arial" panose="020B0604020202020204" pitchFamily="34" charset="0"/>
            </a:endParaRPr>
          </a:p>
        </p:txBody>
      </p:sp>
    </p:spTree>
    <p:extLst>
      <p:ext uri="{BB962C8B-B14F-4D97-AF65-F5344CB8AC3E}">
        <p14:creationId xmlns:p14="http://schemas.microsoft.com/office/powerpoint/2010/main" val="1779453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2700">
              <a:lnSpc>
                <a:spcPts val="2690"/>
              </a:lnSpc>
              <a:spcAft>
                <a:spcPts val="0"/>
              </a:spcAft>
            </a:pPr>
            <a:r>
              <a:rPr lang="en-US" dirty="0">
                <a:ea typeface="Arial" panose="020B0604020202020204" pitchFamily="34" charset="0"/>
              </a:rPr>
              <a:t>Guidelines for Handling</a:t>
            </a:r>
            <a:r>
              <a:rPr lang="en-US" spc="465" dirty="0">
                <a:ea typeface="Arial" panose="020B0604020202020204" pitchFamily="34" charset="0"/>
              </a:rPr>
              <a:t> </a:t>
            </a:r>
            <a:r>
              <a:rPr lang="en-US" dirty="0">
                <a:ea typeface="Arial" panose="020B0604020202020204" pitchFamily="34" charset="0"/>
              </a:rPr>
              <a:t>Chemicals</a:t>
            </a:r>
            <a:endParaRPr lang="en-AU" dirty="0">
              <a:ea typeface="Arial" panose="020B0604020202020204" pitchFamily="34" charset="0"/>
            </a:endParaRPr>
          </a:p>
        </p:txBody>
      </p:sp>
      <p:sp>
        <p:nvSpPr>
          <p:cNvPr id="3" name="Content Placeholder 2"/>
          <p:cNvSpPr>
            <a:spLocks noGrp="1"/>
          </p:cNvSpPr>
          <p:nvPr>
            <p:ph idx="1"/>
          </p:nvPr>
        </p:nvSpPr>
        <p:spPr/>
        <p:txBody>
          <a:bodyPr>
            <a:normAutofit/>
          </a:bodyPr>
          <a:lstStyle/>
          <a:p>
            <a:pPr marL="0" lvl="0" indent="0">
              <a:tabLst>
                <a:tab pos="1457325" algn="l"/>
              </a:tabLst>
            </a:pPr>
            <a:r>
              <a:rPr lang="en-US" altLang="en-US" sz="1400" b="1" u="sng" dirty="0" smtClean="0">
                <a:latin typeface="Arial" panose="020B0604020202020204" pitchFamily="34" charset="0"/>
                <a:ea typeface="Arial" panose="020B0604020202020204" pitchFamily="34" charset="0"/>
              </a:rPr>
              <a:t>General Rules</a:t>
            </a:r>
          </a:p>
          <a:p>
            <a:pPr marL="0" lvl="0" indent="0">
              <a:tabLst>
                <a:tab pos="1457325" algn="l"/>
              </a:tabLst>
            </a:pPr>
            <a:endParaRPr lang="en-AU" altLang="en-US" sz="1400" b="1" u="sng" dirty="0">
              <a:latin typeface="Arial" panose="020B0604020202020204" pitchFamily="34" charset="0"/>
            </a:endParaRPr>
          </a:p>
          <a:p>
            <a:pPr marL="0" lvl="0" indent="-180000">
              <a:lnSpc>
                <a:spcPct val="150000"/>
              </a:lnSpc>
              <a:buFontTx/>
              <a:buChar char="•"/>
              <a:tabLst>
                <a:tab pos="1457325" algn="l"/>
              </a:tabLst>
            </a:pPr>
            <a:r>
              <a:rPr lang="en-US" altLang="en-US" sz="1200" dirty="0">
                <a:latin typeface="Arial" panose="020B0604020202020204" pitchFamily="34" charset="0"/>
                <a:ea typeface="Arial" panose="020B0604020202020204" pitchFamily="34" charset="0"/>
              </a:rPr>
              <a:t>Consider all chemicals as hazardous. Read label directions and precautions before use.</a:t>
            </a:r>
            <a:endParaRPr lang="en-AU" altLang="en-US" sz="1200" dirty="0">
              <a:latin typeface="Arial" panose="020B0604020202020204" pitchFamily="34" charset="0"/>
            </a:endParaRPr>
          </a:p>
          <a:p>
            <a:pPr marL="0" lvl="0" indent="-180000">
              <a:lnSpc>
                <a:spcPct val="150000"/>
              </a:lnSpc>
              <a:buFontTx/>
              <a:buChar char="•"/>
              <a:tabLst>
                <a:tab pos="1457325" algn="l"/>
              </a:tabLst>
            </a:pPr>
            <a:r>
              <a:rPr lang="en-US" altLang="en-US" sz="1200" dirty="0">
                <a:latin typeface="Arial" panose="020B0604020202020204" pitchFamily="34" charset="0"/>
                <a:ea typeface="Arial" panose="020B0604020202020204" pitchFamily="34" charset="0"/>
              </a:rPr>
              <a:t>Never mix soaps or detergents with sanitizer.</a:t>
            </a:r>
            <a:endParaRPr lang="en-AU" altLang="en-US" sz="1200" dirty="0">
              <a:latin typeface="Arial" panose="020B0604020202020204" pitchFamily="34" charset="0"/>
            </a:endParaRPr>
          </a:p>
          <a:p>
            <a:pPr marL="0" lvl="0" indent="-180000">
              <a:lnSpc>
                <a:spcPct val="150000"/>
              </a:lnSpc>
              <a:buFontTx/>
              <a:buChar char="•"/>
              <a:tabLst>
                <a:tab pos="1457325" algn="l"/>
              </a:tabLst>
            </a:pPr>
            <a:r>
              <a:rPr lang="en-US" altLang="en-US" sz="1200" dirty="0">
                <a:latin typeface="Arial" panose="020B0604020202020204" pitchFamily="34" charset="0"/>
                <a:ea typeface="Arial" panose="020B0604020202020204" pitchFamily="34" charset="0"/>
              </a:rPr>
              <a:t>Never add caustic based products to hot or boiling water.</a:t>
            </a:r>
            <a:endParaRPr lang="en-AU" altLang="en-US" sz="1200" dirty="0">
              <a:latin typeface="Arial" panose="020B0604020202020204" pitchFamily="34" charset="0"/>
            </a:endParaRPr>
          </a:p>
          <a:p>
            <a:pPr marL="0" lvl="0" indent="-180000">
              <a:lnSpc>
                <a:spcPct val="150000"/>
              </a:lnSpc>
              <a:buFontTx/>
              <a:buChar char="•"/>
              <a:tabLst>
                <a:tab pos="1457325" algn="l"/>
              </a:tabLst>
            </a:pPr>
            <a:r>
              <a:rPr lang="en-US" altLang="en-US" sz="1200" dirty="0">
                <a:latin typeface="Arial" panose="020B0604020202020204" pitchFamily="34" charset="0"/>
                <a:ea typeface="Arial" panose="020B0604020202020204" pitchFamily="34" charset="0"/>
              </a:rPr>
              <a:t>Never mix alkalis with acids.</a:t>
            </a:r>
            <a:endParaRPr lang="en-AU" altLang="en-US" sz="1200" dirty="0">
              <a:latin typeface="Arial" panose="020B0604020202020204" pitchFamily="34" charset="0"/>
            </a:endParaRPr>
          </a:p>
          <a:p>
            <a:pPr marL="0" lvl="0" indent="-180000">
              <a:lnSpc>
                <a:spcPct val="150000"/>
              </a:lnSpc>
              <a:buFontTx/>
              <a:buChar char="•"/>
              <a:tabLst>
                <a:tab pos="1457325" algn="l"/>
              </a:tabLst>
            </a:pPr>
            <a:r>
              <a:rPr lang="en-US" altLang="en-US" sz="1200" dirty="0">
                <a:latin typeface="Arial" panose="020B0604020202020204" pitchFamily="34" charset="0"/>
                <a:ea typeface="Arial" panose="020B0604020202020204" pitchFamily="34" charset="0"/>
              </a:rPr>
              <a:t>Never </a:t>
            </a:r>
            <a:r>
              <a:rPr lang="en-US" altLang="en-US" sz="1200" dirty="0">
                <a:solidFill>
                  <a:srgbClr val="1A1A1A"/>
                </a:solidFill>
                <a:latin typeface="Arial" panose="020B0604020202020204" pitchFamily="34" charset="0"/>
                <a:ea typeface="Arial" panose="020B0604020202020204" pitchFamily="34" charset="0"/>
              </a:rPr>
              <a:t>mix acids with products containing chlorine.</a:t>
            </a:r>
            <a:endParaRPr lang="en-AU" altLang="en-US" sz="1200" dirty="0">
              <a:latin typeface="Arial" panose="020B0604020202020204" pitchFamily="34" charset="0"/>
            </a:endParaRPr>
          </a:p>
          <a:p>
            <a:pPr marL="0" lvl="0" indent="0">
              <a:tabLst>
                <a:tab pos="1457325" algn="l"/>
              </a:tabLst>
            </a:pPr>
            <a:endParaRPr lang="en-AU" altLang="en-US" sz="1200" dirty="0">
              <a:latin typeface="Arial" panose="020B0604020202020204" pitchFamily="34" charset="0"/>
            </a:endParaRPr>
          </a:p>
          <a:p>
            <a:pPr lvl="0"/>
            <a:r>
              <a:rPr lang="en-US" altLang="en-US" sz="1200" b="1" dirty="0">
                <a:solidFill>
                  <a:srgbClr val="FF3200"/>
                </a:solidFill>
                <a:latin typeface="Arial" panose="020B0604020202020204" pitchFamily="34" charset="0"/>
                <a:ea typeface="Arial" panose="020B0604020202020204" pitchFamily="34" charset="0"/>
              </a:rPr>
              <a:t>NEVER MIX ANY CHEMICALS</a:t>
            </a:r>
            <a:r>
              <a:rPr lang="en-US" altLang="en-US" sz="1200" b="1" dirty="0" smtClean="0">
                <a:solidFill>
                  <a:srgbClr val="FF3200"/>
                </a:solidFill>
                <a:latin typeface="Arial" panose="020B0604020202020204" pitchFamily="34" charset="0"/>
                <a:ea typeface="Arial" panose="020B0604020202020204" pitchFamily="34" charset="0"/>
              </a:rPr>
              <a:t>.</a:t>
            </a:r>
            <a:endParaRPr lang="en-US" altLang="en-US" sz="1200" dirty="0">
              <a:latin typeface="Arial" panose="020B0604020202020204" pitchFamily="34" charset="0"/>
            </a:endParaRPr>
          </a:p>
        </p:txBody>
      </p:sp>
    </p:spTree>
    <p:extLst>
      <p:ext uri="{BB962C8B-B14F-4D97-AF65-F5344CB8AC3E}">
        <p14:creationId xmlns:p14="http://schemas.microsoft.com/office/powerpoint/2010/main" val="3310965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2700">
              <a:lnSpc>
                <a:spcPts val="2690"/>
              </a:lnSpc>
              <a:spcAft>
                <a:spcPts val="0"/>
              </a:spcAft>
            </a:pPr>
            <a:r>
              <a:rPr lang="en-US" dirty="0">
                <a:ea typeface="Arial" panose="020B0604020202020204" pitchFamily="34" charset="0"/>
              </a:rPr>
              <a:t>Guidelines for Handling Chemicals</a:t>
            </a:r>
            <a:endParaRPr lang="en-AU" dirty="0">
              <a:ea typeface="Arial" panose="020B0604020202020204" pitchFamily="34" charset="0"/>
            </a:endParaRPr>
          </a:p>
        </p:txBody>
      </p:sp>
      <p:sp>
        <p:nvSpPr>
          <p:cNvPr id="3" name="Content Placeholder 2"/>
          <p:cNvSpPr>
            <a:spLocks noGrp="1"/>
          </p:cNvSpPr>
          <p:nvPr>
            <p:ph idx="1"/>
          </p:nvPr>
        </p:nvSpPr>
        <p:spPr>
          <a:xfrm>
            <a:off x="457200" y="1600201"/>
            <a:ext cx="8229600" cy="316632"/>
          </a:xfrm>
        </p:spPr>
        <p:txBody>
          <a:bodyPr>
            <a:normAutofit/>
          </a:bodyPr>
          <a:lstStyle/>
          <a:p>
            <a:pPr marL="0" lvl="0" indent="0">
              <a:tabLst/>
            </a:pPr>
            <a:r>
              <a:rPr lang="en-US" altLang="en-US" sz="1400" dirty="0">
                <a:solidFill>
                  <a:srgbClr val="FF3200"/>
                </a:solidFill>
                <a:latin typeface="Arial" panose="020B0604020202020204" pitchFamily="34" charset="0"/>
                <a:ea typeface="Arial" panose="020B0604020202020204" pitchFamily="34" charset="0"/>
              </a:rPr>
              <a:t>FIRST AID</a:t>
            </a:r>
            <a:endParaRPr lang="en-AU" altLang="en-US" sz="1400" dirty="0">
              <a:latin typeface="Arial" panose="020B0604020202020204" pitchFamily="34" charset="0"/>
            </a:endParaRPr>
          </a:p>
        </p:txBody>
      </p:sp>
      <p:graphicFrame>
        <p:nvGraphicFramePr>
          <p:cNvPr id="4" name="Table 3">
            <a:extLst>
              <a:ext uri="{FF2B5EF4-FFF2-40B4-BE49-F238E27FC236}">
                <a16:creationId xmlns:a16="http://schemas.microsoft.com/office/drawing/2014/main" xmlns="" id="{B5132F32-5B6E-476B-ADFA-1B40C5F3658C}"/>
              </a:ext>
            </a:extLst>
          </p:cNvPr>
          <p:cNvGraphicFramePr>
            <a:graphicFrameLocks noGrp="1"/>
          </p:cNvGraphicFramePr>
          <p:nvPr>
            <p:extLst>
              <p:ext uri="{D42A27DB-BD31-4B8C-83A1-F6EECF244321}">
                <p14:modId xmlns:p14="http://schemas.microsoft.com/office/powerpoint/2010/main" val="3804622487"/>
              </p:ext>
            </p:extLst>
          </p:nvPr>
        </p:nvGraphicFramePr>
        <p:xfrm>
          <a:off x="539552" y="1988840"/>
          <a:ext cx="6624736" cy="3234740"/>
        </p:xfrm>
        <a:graphic>
          <a:graphicData uri="http://schemas.openxmlformats.org/drawingml/2006/table">
            <a:tbl>
              <a:tblPr firstRow="1" firstCol="1" lastRow="1" lastCol="1" bandRow="1" bandCol="1">
                <a:tableStyleId>{0660B408-B3CF-4A94-85FC-2B1E0A45F4A2}</a:tableStyleId>
              </a:tblPr>
              <a:tblGrid>
                <a:gridCol w="1080120">
                  <a:extLst>
                    <a:ext uri="{9D8B030D-6E8A-4147-A177-3AD203B41FA5}">
                      <a16:colId xmlns:a16="http://schemas.microsoft.com/office/drawing/2014/main" xmlns="" val="1340708949"/>
                    </a:ext>
                  </a:extLst>
                </a:gridCol>
                <a:gridCol w="5544616">
                  <a:extLst>
                    <a:ext uri="{9D8B030D-6E8A-4147-A177-3AD203B41FA5}">
                      <a16:colId xmlns:a16="http://schemas.microsoft.com/office/drawing/2014/main" xmlns="" val="323448510"/>
                    </a:ext>
                  </a:extLst>
                </a:gridCol>
              </a:tblGrid>
              <a:tr h="294089">
                <a:tc>
                  <a:txBody>
                    <a:bodyPr/>
                    <a:lstStyle/>
                    <a:p>
                      <a:pPr marL="77470">
                        <a:spcBef>
                          <a:spcPts val="380"/>
                        </a:spcBef>
                        <a:spcAft>
                          <a:spcPts val="0"/>
                        </a:spcAft>
                      </a:pPr>
                      <a:r>
                        <a:rPr lang="en-US" sz="1400" b="1" spc="0" dirty="0" smtClean="0">
                          <a:effectLst/>
                          <a:latin typeface="Arial" panose="020B0604020202020204" pitchFamily="34" charset="0"/>
                          <a:cs typeface="Arial" panose="020B0604020202020204" pitchFamily="34" charset="0"/>
                        </a:rPr>
                        <a:t> Area</a:t>
                      </a:r>
                      <a:endParaRPr lang="en-AU" sz="1400" b="1" spc="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nchor="ctr"/>
                </a:tc>
                <a:tc>
                  <a:txBody>
                    <a:bodyPr/>
                    <a:lstStyle/>
                    <a:p>
                      <a:pPr marL="180000" algn="l">
                        <a:spcBef>
                          <a:spcPts val="380"/>
                        </a:spcBef>
                        <a:spcAft>
                          <a:spcPts val="0"/>
                        </a:spcAft>
                      </a:pPr>
                      <a:r>
                        <a:rPr lang="en-US" sz="1400" b="1" spc="0" dirty="0">
                          <a:effectLst/>
                          <a:latin typeface="Arial" panose="020B0604020202020204" pitchFamily="34" charset="0"/>
                          <a:cs typeface="Arial" panose="020B0604020202020204" pitchFamily="34" charset="0"/>
                        </a:rPr>
                        <a:t>Response</a:t>
                      </a:r>
                      <a:endParaRPr lang="en-AU" sz="1400" b="1" spc="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xmlns="" val="755314473"/>
                  </a:ext>
                </a:extLst>
              </a:tr>
              <a:tr h="432048">
                <a:tc>
                  <a:txBody>
                    <a:bodyPr/>
                    <a:lstStyle/>
                    <a:p>
                      <a:pPr marL="74295">
                        <a:spcBef>
                          <a:spcPts val="355"/>
                        </a:spcBef>
                        <a:spcAft>
                          <a:spcPts val="0"/>
                        </a:spcAft>
                      </a:pPr>
                      <a:r>
                        <a:rPr lang="en-US" sz="1200" b="0" spc="0" dirty="0">
                          <a:effectLst/>
                          <a:latin typeface="Arial" panose="020B0604020202020204" pitchFamily="34" charset="0"/>
                          <a:cs typeface="Arial" panose="020B0604020202020204" pitchFamily="34" charset="0"/>
                        </a:rPr>
                        <a:t>Eyes</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tc>
                  <a:txBody>
                    <a:bodyPr/>
                    <a:lstStyle/>
                    <a:p>
                      <a:pPr marL="180000" algn="l">
                        <a:lnSpc>
                          <a:spcPct val="106000"/>
                        </a:lnSpc>
                        <a:spcBef>
                          <a:spcPts val="355"/>
                        </a:spcBef>
                        <a:spcAft>
                          <a:spcPts val="0"/>
                        </a:spcAft>
                      </a:pPr>
                      <a:r>
                        <a:rPr lang="en-US" sz="1200" b="0" spc="0" baseline="0" dirty="0">
                          <a:effectLst/>
                          <a:latin typeface="Arial" panose="020B0604020202020204" pitchFamily="34" charset="0"/>
                          <a:cs typeface="Arial" panose="020B0604020202020204" pitchFamily="34" charset="0"/>
                        </a:rPr>
                        <a:t>Hold eyes open and flood with water for 15 minutes. </a:t>
                      </a:r>
                      <a:r>
                        <a:rPr lang="en-US" sz="1200" b="0" spc="0" baseline="0" dirty="0" smtClean="0">
                          <a:effectLst/>
                          <a:latin typeface="Arial" panose="020B0604020202020204" pitchFamily="34" charset="0"/>
                          <a:cs typeface="Arial" panose="020B0604020202020204" pitchFamily="34" charset="0"/>
                        </a:rPr>
                        <a:t/>
                      </a:r>
                      <a:br>
                        <a:rPr lang="en-US" sz="1200" b="0" spc="0" baseline="0" dirty="0" smtClean="0">
                          <a:effectLst/>
                          <a:latin typeface="Arial" panose="020B0604020202020204" pitchFamily="34" charset="0"/>
                          <a:cs typeface="Arial" panose="020B0604020202020204" pitchFamily="34" charset="0"/>
                        </a:rPr>
                      </a:br>
                      <a:r>
                        <a:rPr lang="en-US" sz="1200" b="0" spc="0" baseline="0" dirty="0" smtClean="0">
                          <a:effectLst/>
                          <a:latin typeface="Arial" panose="020B0604020202020204" pitchFamily="34" charset="0"/>
                          <a:cs typeface="Arial" panose="020B0604020202020204" pitchFamily="34" charset="0"/>
                        </a:rPr>
                        <a:t>Seek </a:t>
                      </a:r>
                      <a:r>
                        <a:rPr lang="en-US" sz="1200" b="0" spc="0" baseline="0" dirty="0">
                          <a:effectLst/>
                          <a:latin typeface="Arial" panose="020B0604020202020204" pitchFamily="34" charset="0"/>
                          <a:cs typeface="Arial" panose="020B0604020202020204" pitchFamily="34" charset="0"/>
                        </a:rPr>
                        <a:t>medical attention immediately.</a:t>
                      </a:r>
                      <a:endParaRPr lang="en-AU" sz="1200" b="0" spc="0" baseline="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extLst>
                  <a:ext uri="{0D108BD9-81ED-4DB2-BD59-A6C34878D82A}">
                    <a16:rowId xmlns:a16="http://schemas.microsoft.com/office/drawing/2014/main" xmlns="" val="3946781286"/>
                  </a:ext>
                </a:extLst>
              </a:tr>
              <a:tr h="360040">
                <a:tc>
                  <a:txBody>
                    <a:bodyPr/>
                    <a:lstStyle/>
                    <a:p>
                      <a:pPr marL="74295">
                        <a:spcBef>
                          <a:spcPts val="340"/>
                        </a:spcBef>
                        <a:spcAft>
                          <a:spcPts val="0"/>
                        </a:spcAft>
                      </a:pPr>
                      <a:r>
                        <a:rPr lang="en-US" sz="1200" b="0" spc="0" dirty="0" smtClean="0">
                          <a:effectLst/>
                          <a:latin typeface="Arial" panose="020B0604020202020204" pitchFamily="34" charset="0"/>
                          <a:cs typeface="Arial" panose="020B0604020202020204" pitchFamily="34" charset="0"/>
                        </a:rPr>
                        <a:t>Skin</a:t>
                      </a:r>
                      <a:r>
                        <a:rPr lang="en-US" sz="1200" b="0" spc="0" baseline="0" dirty="0" smtClean="0">
                          <a:effectLst/>
                          <a:latin typeface="Arial" panose="020B0604020202020204" pitchFamily="34" charset="0"/>
                          <a:cs typeface="Arial" panose="020B0604020202020204" pitchFamily="34" charset="0"/>
                        </a:rPr>
                        <a:t> </a:t>
                      </a:r>
                      <a:r>
                        <a:rPr lang="en-US" sz="1200" b="0" spc="0" dirty="0" smtClean="0">
                          <a:effectLst/>
                          <a:latin typeface="Arial" panose="020B0604020202020204" pitchFamily="34" charset="0"/>
                          <a:cs typeface="Arial" panose="020B0604020202020204" pitchFamily="34" charset="0"/>
                        </a:rPr>
                        <a:t>Contact</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tc>
                  <a:txBody>
                    <a:bodyPr/>
                    <a:lstStyle/>
                    <a:p>
                      <a:pPr marL="180000" algn="l">
                        <a:lnSpc>
                          <a:spcPts val="1660"/>
                        </a:lnSpc>
                        <a:spcBef>
                          <a:spcPts val="340"/>
                        </a:spcBef>
                        <a:spcAft>
                          <a:spcPts val="0"/>
                        </a:spcAft>
                      </a:pPr>
                      <a:r>
                        <a:rPr lang="en-US" sz="1200" b="0" spc="0" baseline="0" dirty="0">
                          <a:effectLst/>
                          <a:latin typeface="Arial" panose="020B0604020202020204" pitchFamily="34" charset="0"/>
                          <a:cs typeface="Arial" panose="020B0604020202020204" pitchFamily="34" charset="0"/>
                        </a:rPr>
                        <a:t>Remove contaminated clothing and wash affected area thoroughly with water.</a:t>
                      </a:r>
                      <a:endParaRPr lang="en-AU" sz="1200" b="0" spc="0" baseline="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extLst>
                  <a:ext uri="{0D108BD9-81ED-4DB2-BD59-A6C34878D82A}">
                    <a16:rowId xmlns:a16="http://schemas.microsoft.com/office/drawing/2014/main" xmlns="" val="2981203672"/>
                  </a:ext>
                </a:extLst>
              </a:tr>
              <a:tr h="432048">
                <a:tc>
                  <a:txBody>
                    <a:bodyPr/>
                    <a:lstStyle/>
                    <a:p>
                      <a:pPr marL="74295">
                        <a:spcBef>
                          <a:spcPts val="340"/>
                        </a:spcBef>
                        <a:spcAft>
                          <a:spcPts val="0"/>
                        </a:spcAft>
                      </a:pPr>
                      <a:r>
                        <a:rPr lang="en-US" sz="1200" b="0" spc="0" dirty="0">
                          <a:effectLst/>
                          <a:latin typeface="Arial" panose="020B0604020202020204" pitchFamily="34" charset="0"/>
                          <a:cs typeface="Arial" panose="020B0604020202020204" pitchFamily="34" charset="0"/>
                        </a:rPr>
                        <a:t>Inhalation</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tc>
                  <a:txBody>
                    <a:bodyPr/>
                    <a:lstStyle/>
                    <a:p>
                      <a:pPr marL="180000" marR="248920" algn="l">
                        <a:lnSpc>
                          <a:spcPct val="85000"/>
                        </a:lnSpc>
                        <a:spcBef>
                          <a:spcPts val="195"/>
                        </a:spcBef>
                        <a:spcAft>
                          <a:spcPts val="0"/>
                        </a:spcAft>
                      </a:pPr>
                      <a:r>
                        <a:rPr lang="en-US" sz="1200" b="0" spc="0" dirty="0">
                          <a:effectLst/>
                          <a:latin typeface="Arial" panose="020B0604020202020204" pitchFamily="34" charset="0"/>
                          <a:cs typeface="Arial" panose="020B0604020202020204" pitchFamily="34" charset="0"/>
                        </a:rPr>
                        <a:t>Remove to fresh air, if patient is not breathing ensure airways are clear and apply artificial resuscitation.</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extLst>
                  <a:ext uri="{0D108BD9-81ED-4DB2-BD59-A6C34878D82A}">
                    <a16:rowId xmlns:a16="http://schemas.microsoft.com/office/drawing/2014/main" xmlns="" val="353985121"/>
                  </a:ext>
                </a:extLst>
              </a:tr>
              <a:tr h="434354">
                <a:tc>
                  <a:txBody>
                    <a:bodyPr/>
                    <a:lstStyle/>
                    <a:p>
                      <a:pPr marL="74295">
                        <a:spcBef>
                          <a:spcPts val="340"/>
                        </a:spcBef>
                        <a:spcAft>
                          <a:spcPts val="0"/>
                        </a:spcAft>
                      </a:pPr>
                      <a:r>
                        <a:rPr lang="en-US" sz="1200" b="0" spc="0" dirty="0">
                          <a:effectLst/>
                          <a:latin typeface="Arial" panose="020B0604020202020204" pitchFamily="34" charset="0"/>
                          <a:cs typeface="Arial" panose="020B0604020202020204" pitchFamily="34" charset="0"/>
                        </a:rPr>
                        <a:t>Swallowed</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tc>
                  <a:txBody>
                    <a:bodyPr/>
                    <a:lstStyle/>
                    <a:p>
                      <a:pPr marL="180000" marR="492125" algn="l">
                        <a:lnSpc>
                          <a:spcPct val="85000"/>
                        </a:lnSpc>
                        <a:spcBef>
                          <a:spcPts val="195"/>
                        </a:spcBef>
                        <a:spcAft>
                          <a:spcPts val="0"/>
                        </a:spcAft>
                      </a:pPr>
                      <a:r>
                        <a:rPr lang="en-US" sz="1200" b="0" spc="0" dirty="0">
                          <a:effectLst/>
                          <a:latin typeface="Arial" panose="020B0604020202020204" pitchFamily="34" charset="0"/>
                          <a:cs typeface="Arial" panose="020B0604020202020204" pitchFamily="34" charset="0"/>
                        </a:rPr>
                        <a:t>Consult the label, Safety Data Sheet or </a:t>
                      </a:r>
                      <a:r>
                        <a:rPr lang="en-US" sz="1200" b="0" spc="0" dirty="0" smtClean="0">
                          <a:effectLst/>
                          <a:latin typeface="Arial" panose="020B0604020202020204" pitchFamily="34" charset="0"/>
                          <a:cs typeface="Arial" panose="020B0604020202020204" pitchFamily="34" charset="0"/>
                        </a:rPr>
                        <a:t>Poisons</a:t>
                      </a:r>
                      <a:r>
                        <a:rPr lang="en-US" sz="1200" b="0" spc="0" baseline="0" dirty="0">
                          <a:effectLst/>
                          <a:latin typeface="Arial" panose="020B0604020202020204" pitchFamily="34" charset="0"/>
                          <a:cs typeface="Arial" panose="020B0604020202020204" pitchFamily="34" charset="0"/>
                        </a:rPr>
                        <a:t> </a:t>
                      </a:r>
                      <a:r>
                        <a:rPr lang="en-US" sz="1200" b="0" spc="0" dirty="0" smtClean="0">
                          <a:effectLst/>
                          <a:latin typeface="Arial" panose="020B0604020202020204" pitchFamily="34" charset="0"/>
                          <a:cs typeface="Arial" panose="020B0604020202020204" pitchFamily="34" charset="0"/>
                        </a:rPr>
                        <a:t>Information </a:t>
                      </a:r>
                      <a:r>
                        <a:rPr lang="en-US" sz="1200" b="0" spc="0" dirty="0">
                          <a:effectLst/>
                          <a:latin typeface="Arial" panose="020B0604020202020204" pitchFamily="34" charset="0"/>
                          <a:cs typeface="Arial" panose="020B0604020202020204" pitchFamily="34" charset="0"/>
                        </a:rPr>
                        <a:t>Centre or seek medical </a:t>
                      </a:r>
                      <a:r>
                        <a:rPr lang="en-US" sz="1200" b="0" spc="0" dirty="0" smtClean="0">
                          <a:effectLst/>
                          <a:latin typeface="Arial" panose="020B0604020202020204" pitchFamily="34" charset="0"/>
                          <a:cs typeface="Arial" panose="020B0604020202020204" pitchFamily="34" charset="0"/>
                        </a:rPr>
                        <a:t>attention</a:t>
                      </a:r>
                      <a:r>
                        <a:rPr lang="en-US" sz="1200" b="0" spc="0" baseline="0" dirty="0">
                          <a:effectLst/>
                          <a:latin typeface="Arial" panose="020B0604020202020204" pitchFamily="34" charset="0"/>
                          <a:cs typeface="Arial" panose="020B0604020202020204" pitchFamily="34" charset="0"/>
                        </a:rPr>
                        <a:t> </a:t>
                      </a:r>
                      <a:r>
                        <a:rPr lang="en-US" sz="1200" b="0" spc="0" dirty="0" smtClean="0">
                          <a:effectLst/>
                          <a:latin typeface="Arial" panose="020B0604020202020204" pitchFamily="34" charset="0"/>
                          <a:cs typeface="Arial" panose="020B0604020202020204" pitchFamily="34" charset="0"/>
                        </a:rPr>
                        <a:t>immediately</a:t>
                      </a:r>
                      <a:r>
                        <a:rPr lang="en-US" sz="1200" b="0" spc="0" dirty="0">
                          <a:effectLst/>
                          <a:latin typeface="Arial" panose="020B0604020202020204" pitchFamily="34" charset="0"/>
                          <a:cs typeface="Arial" panose="020B0604020202020204" pitchFamily="34" charset="0"/>
                        </a:rPr>
                        <a:t>.</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extLst>
                  <a:ext uri="{0D108BD9-81ED-4DB2-BD59-A6C34878D82A}">
                    <a16:rowId xmlns:a16="http://schemas.microsoft.com/office/drawing/2014/main" xmlns="" val="3247767063"/>
                  </a:ext>
                </a:extLst>
              </a:tr>
              <a:tr h="762099">
                <a:tc>
                  <a:txBody>
                    <a:bodyPr/>
                    <a:lstStyle/>
                    <a:p>
                      <a:pPr marL="74295">
                        <a:spcBef>
                          <a:spcPts val="345"/>
                        </a:spcBef>
                        <a:spcAft>
                          <a:spcPts val="0"/>
                        </a:spcAft>
                      </a:pPr>
                      <a:r>
                        <a:rPr lang="en-US" sz="1200" b="0" spc="0" dirty="0">
                          <a:effectLst/>
                          <a:latin typeface="Arial" panose="020B0604020202020204" pitchFamily="34" charset="0"/>
                          <a:cs typeface="Arial" panose="020B0604020202020204" pitchFamily="34" charset="0"/>
                        </a:rPr>
                        <a:t>Spillages</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tc>
                  <a:txBody>
                    <a:bodyPr/>
                    <a:lstStyle/>
                    <a:p>
                      <a:pPr marL="180000" marR="565785" algn="l">
                        <a:lnSpc>
                          <a:spcPct val="85000"/>
                        </a:lnSpc>
                        <a:spcBef>
                          <a:spcPts val="205"/>
                        </a:spcBef>
                        <a:spcAft>
                          <a:spcPts val="0"/>
                        </a:spcAft>
                      </a:pPr>
                      <a:r>
                        <a:rPr lang="en-US" sz="1200" b="0" spc="0" dirty="0">
                          <a:effectLst/>
                          <a:latin typeface="Arial" panose="020B0604020202020204" pitchFamily="34" charset="0"/>
                          <a:cs typeface="Arial" panose="020B0604020202020204" pitchFamily="34" charset="0"/>
                        </a:rPr>
                        <a:t>Take extra care if surface becomes slippery. In case of flammable products, extinguish all fire sources, naked flames and turn off mechanical equipment. Contain and pick up for safe disposal. Consult Safety Data Sheet for particulars to absorb, mop up, etc.</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extLst>
                  <a:ext uri="{0D108BD9-81ED-4DB2-BD59-A6C34878D82A}">
                    <a16:rowId xmlns:a16="http://schemas.microsoft.com/office/drawing/2014/main" xmlns="" val="1075520099"/>
                  </a:ext>
                </a:extLst>
              </a:tr>
              <a:tr h="492379">
                <a:tc>
                  <a:txBody>
                    <a:bodyPr/>
                    <a:lstStyle/>
                    <a:p>
                      <a:pPr marL="74295">
                        <a:spcBef>
                          <a:spcPts val="345"/>
                        </a:spcBef>
                        <a:spcAft>
                          <a:spcPts val="0"/>
                        </a:spcAft>
                      </a:pPr>
                      <a:r>
                        <a:rPr lang="en-US" sz="1200" b="0" spc="0" dirty="0">
                          <a:effectLst/>
                          <a:latin typeface="Arial" panose="020B0604020202020204" pitchFamily="34" charset="0"/>
                          <a:cs typeface="Arial" panose="020B0604020202020204" pitchFamily="34" charset="0"/>
                        </a:rPr>
                        <a:t>Corrosives</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tc>
                  <a:txBody>
                    <a:bodyPr/>
                    <a:lstStyle/>
                    <a:p>
                      <a:pPr marL="180000" marR="908685" algn="l">
                        <a:lnSpc>
                          <a:spcPct val="106000"/>
                        </a:lnSpc>
                        <a:spcBef>
                          <a:spcPts val="345"/>
                        </a:spcBef>
                        <a:spcAft>
                          <a:spcPts val="0"/>
                        </a:spcAft>
                      </a:pPr>
                      <a:r>
                        <a:rPr lang="en-US" sz="1200" b="0" spc="0" dirty="0">
                          <a:effectLst/>
                          <a:latin typeface="Arial" panose="020B0604020202020204" pitchFamily="34" charset="0"/>
                          <a:cs typeface="Arial" panose="020B0604020202020204" pitchFamily="34" charset="0"/>
                        </a:rPr>
                        <a:t>DO NOT induce vomiting. Give a glass of </a:t>
                      </a:r>
                      <a:r>
                        <a:rPr lang="en-US" sz="1200" b="0" spc="0" dirty="0" smtClean="0">
                          <a:effectLst/>
                          <a:latin typeface="Arial" panose="020B0604020202020204" pitchFamily="34" charset="0"/>
                          <a:cs typeface="Arial" panose="020B0604020202020204" pitchFamily="34" charset="0"/>
                        </a:rPr>
                        <a:t>water</a:t>
                      </a:r>
                      <a:r>
                        <a:rPr lang="en-US" sz="1200" b="0" spc="0" baseline="0" dirty="0">
                          <a:effectLst/>
                          <a:latin typeface="Arial" panose="020B0604020202020204" pitchFamily="34" charset="0"/>
                          <a:cs typeface="Arial" panose="020B0604020202020204" pitchFamily="34" charset="0"/>
                        </a:rPr>
                        <a:t> </a:t>
                      </a:r>
                      <a:r>
                        <a:rPr lang="en-US" sz="1200" b="0" spc="0" dirty="0" smtClean="0">
                          <a:effectLst/>
                          <a:latin typeface="Arial" panose="020B0604020202020204" pitchFamily="34" charset="0"/>
                          <a:cs typeface="Arial" panose="020B0604020202020204" pitchFamily="34" charset="0"/>
                        </a:rPr>
                        <a:t>and </a:t>
                      </a:r>
                      <a:r>
                        <a:rPr lang="en-US" sz="1200" b="0" spc="0" dirty="0">
                          <a:effectLst/>
                          <a:latin typeface="Arial" panose="020B0604020202020204" pitchFamily="34" charset="0"/>
                          <a:cs typeface="Arial" panose="020B0604020202020204" pitchFamily="34" charset="0"/>
                        </a:rPr>
                        <a:t>seek urgent medical attention.</a:t>
                      </a:r>
                      <a:endParaRPr lang="en-AU" sz="1200" b="0" spc="0" dirty="0">
                        <a:effectLst/>
                        <a:latin typeface="Arial" panose="020B0604020202020204" pitchFamily="34" charset="0"/>
                        <a:ea typeface="Arial" panose="020B0604020202020204" pitchFamily="34" charset="0"/>
                        <a:cs typeface="Arial" panose="020B0604020202020204" pitchFamily="34" charset="0"/>
                      </a:endParaRPr>
                    </a:p>
                  </a:txBody>
                  <a:tcPr marL="0" marR="0" marT="72000" marB="0"/>
                </a:tc>
                <a:extLst>
                  <a:ext uri="{0D108BD9-81ED-4DB2-BD59-A6C34878D82A}">
                    <a16:rowId xmlns:a16="http://schemas.microsoft.com/office/drawing/2014/main" xmlns="" val="2294940989"/>
                  </a:ext>
                </a:extLst>
              </a:tr>
            </a:tbl>
          </a:graphicData>
        </a:graphic>
      </p:graphicFrame>
    </p:spTree>
    <p:extLst>
      <p:ext uri="{BB962C8B-B14F-4D97-AF65-F5344CB8AC3E}">
        <p14:creationId xmlns:p14="http://schemas.microsoft.com/office/powerpoint/2010/main" val="1817504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a typeface="Arial" panose="020B0604020202020204" pitchFamily="34" charset="0"/>
              </a:rPr>
              <a:t>Hazard Communication Program</a:t>
            </a:r>
            <a:endParaRPr lang="en-AU" dirty="0"/>
          </a:p>
        </p:txBody>
      </p:sp>
      <p:sp>
        <p:nvSpPr>
          <p:cNvPr id="3" name="Content Placeholder 2"/>
          <p:cNvSpPr>
            <a:spLocks noGrp="1"/>
          </p:cNvSpPr>
          <p:nvPr>
            <p:ph idx="1"/>
          </p:nvPr>
        </p:nvSpPr>
        <p:spPr/>
        <p:txBody>
          <a:bodyPr>
            <a:normAutofit/>
          </a:bodyPr>
          <a:lstStyle/>
          <a:p>
            <a:pPr marL="0" lvl="0" indent="0">
              <a:tabLst/>
            </a:pPr>
            <a:r>
              <a:rPr lang="en-US" altLang="en-US" sz="1400" b="1" dirty="0">
                <a:solidFill>
                  <a:srgbClr val="FF3200"/>
                </a:solidFill>
                <a:latin typeface="Arial" panose="020B0604020202020204" pitchFamily="34" charset="0"/>
                <a:ea typeface="Arial" panose="020B0604020202020204" pitchFamily="34" charset="0"/>
              </a:rPr>
              <a:t>SAFETY DATA SHEETS – THEIR USE AND </a:t>
            </a:r>
            <a:r>
              <a:rPr lang="en-US" altLang="en-US" sz="1400" b="1" dirty="0" smtClean="0">
                <a:solidFill>
                  <a:srgbClr val="FF3200"/>
                </a:solidFill>
                <a:latin typeface="Arial" panose="020B0604020202020204" pitchFamily="34" charset="0"/>
                <a:ea typeface="Arial" panose="020B0604020202020204" pitchFamily="34" charset="0"/>
              </a:rPr>
              <a:t>PURPOSE</a:t>
            </a:r>
          </a:p>
          <a:p>
            <a:pPr marL="0" lvl="0" indent="0">
              <a:tabLst/>
            </a:pPr>
            <a:endParaRPr lang="en-AU" altLang="en-US" sz="1400" dirty="0">
              <a:latin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The Safety Data Sheet, often called an SDS, is designed to provide employers and employees with the information necessary to use a chemical substance or mixture safely. The SDS identifies the substance(s) of concern and potential hazards. </a:t>
            </a:r>
            <a:r>
              <a:rPr lang="en-US" altLang="en-US" sz="1200" dirty="0" smtClean="0">
                <a:solidFill>
                  <a:srgbClr val="1A1A1A"/>
                </a:solidFill>
                <a:latin typeface="Arial" panose="020B0604020202020204" pitchFamily="34" charset="0"/>
                <a:ea typeface="Arial" panose="020B0604020202020204" pitchFamily="34" charset="0"/>
              </a:rPr>
              <a:t>It </a:t>
            </a:r>
            <a:r>
              <a:rPr lang="en-US" altLang="en-US" sz="1200" dirty="0">
                <a:solidFill>
                  <a:srgbClr val="1A1A1A"/>
                </a:solidFill>
                <a:latin typeface="Arial" panose="020B0604020202020204" pitchFamily="34" charset="0"/>
                <a:ea typeface="Arial" panose="020B0604020202020204" pitchFamily="34" charset="0"/>
              </a:rPr>
              <a:t>describes precautions for use, handling and storage</a:t>
            </a:r>
            <a:r>
              <a:rPr lang="en-US" altLang="en-US" sz="1200" dirty="0" smtClean="0">
                <a:solidFill>
                  <a:srgbClr val="1A1A1A"/>
                </a:solidFill>
                <a:latin typeface="Arial" panose="020B0604020202020204" pitchFamily="34" charset="0"/>
                <a:ea typeface="Arial" panose="020B0604020202020204" pitchFamily="34" charset="0"/>
              </a:rPr>
              <a:t>. </a:t>
            </a:r>
            <a:r>
              <a:rPr lang="en-US" altLang="en-US" sz="1200" dirty="0">
                <a:solidFill>
                  <a:srgbClr val="1A1A1A"/>
                </a:solidFill>
                <a:latin typeface="Arial" panose="020B0604020202020204" pitchFamily="34" charset="0"/>
                <a:ea typeface="Arial" panose="020B0604020202020204" pitchFamily="34" charset="0"/>
              </a:rPr>
              <a:t>It  also gives procedures for emergency situations.</a:t>
            </a:r>
            <a:endParaRPr lang="en-AU" altLang="en-US" sz="1200" dirty="0">
              <a:latin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The SDS from different companies may use different formats, but all should provide the information that is required by the Statutory Authorities. On the HY.GIENE Australia SDS, information is divided into section as following: “Statutory Authorities Regulations in accordance with the respective legislative and government regulations.</a:t>
            </a:r>
            <a:endParaRPr lang="en-AU" altLang="en-US" sz="1200" dirty="0">
              <a:latin typeface="Arial" panose="020B0604020202020204" pitchFamily="34" charset="0"/>
            </a:endParaRPr>
          </a:p>
          <a:p>
            <a:pPr marL="0" lvl="0" indent="0">
              <a:tabLst/>
            </a:pPr>
            <a:endParaRPr lang="en-US" altLang="en-US" sz="1200" b="1" dirty="0" smtClean="0">
              <a:solidFill>
                <a:srgbClr val="1A1A1A"/>
              </a:solidFill>
              <a:latin typeface="Arial" panose="020B0604020202020204" pitchFamily="34" charset="0"/>
              <a:ea typeface="Arial" panose="020B0604020202020204" pitchFamily="34" charset="0"/>
            </a:endParaRPr>
          </a:p>
          <a:p>
            <a:pPr marL="0" lvl="0" indent="0">
              <a:tabLst/>
            </a:pPr>
            <a:r>
              <a:rPr lang="en-US" altLang="en-US" sz="1200" b="1" dirty="0" smtClean="0">
                <a:solidFill>
                  <a:srgbClr val="1A1A1A"/>
                </a:solidFill>
                <a:latin typeface="Arial" panose="020B0604020202020204" pitchFamily="34" charset="0"/>
                <a:ea typeface="Arial" panose="020B0604020202020204" pitchFamily="34" charset="0"/>
              </a:rPr>
              <a:t>HEADING</a:t>
            </a:r>
            <a:endParaRPr lang="en-AU" altLang="en-US" sz="1200" dirty="0">
              <a:latin typeface="Arial" panose="020B0604020202020204" pitchFamily="34" charset="0"/>
            </a:endParaRPr>
          </a:p>
          <a:p>
            <a:pPr marL="0" indent="0"/>
            <a:r>
              <a:rPr lang="en-US" altLang="en-US" sz="1200" dirty="0">
                <a:solidFill>
                  <a:srgbClr val="1A1A1A"/>
                </a:solidFill>
                <a:latin typeface="Arial" panose="020B0604020202020204" pitchFamily="34" charset="0"/>
                <a:ea typeface="Arial" panose="020B0604020202020204" pitchFamily="34" charset="0"/>
              </a:rPr>
              <a:t>The heading gives the name and address of the company. The HY.GIENE Australia SDS gives one telephone </a:t>
            </a:r>
            <a:r>
              <a:rPr lang="en-US" altLang="en-US" sz="1200" dirty="0" smtClean="0">
                <a:solidFill>
                  <a:srgbClr val="1A1A1A"/>
                </a:solidFill>
                <a:latin typeface="Arial" panose="020B0604020202020204" pitchFamily="34" charset="0"/>
                <a:ea typeface="Arial" panose="020B0604020202020204" pitchFamily="34" charset="0"/>
              </a:rPr>
              <a:t>number for </a:t>
            </a:r>
            <a:r>
              <a:rPr lang="en-US" altLang="en-US" sz="1200" dirty="0">
                <a:solidFill>
                  <a:srgbClr val="1A1A1A"/>
                </a:solidFill>
                <a:latin typeface="Arial" panose="020B0604020202020204" pitchFamily="34" charset="0"/>
                <a:ea typeface="Arial" panose="020B0604020202020204" pitchFamily="34" charset="0"/>
              </a:rPr>
              <a:t>medical emergencies and another for technical information. It also gives the date that the SDS was issued</a:t>
            </a:r>
            <a:r>
              <a:rPr lang="en-US" altLang="en-US" sz="1200" dirty="0" smtClean="0">
                <a:solidFill>
                  <a:srgbClr val="1A1A1A"/>
                </a:solidFill>
                <a:latin typeface="Arial" panose="020B0604020202020204" pitchFamily="34" charset="0"/>
                <a:ea typeface="Arial" panose="020B0604020202020204" pitchFamily="34" charset="0"/>
              </a:rPr>
              <a:t>.</a:t>
            </a:r>
            <a:endParaRPr lang="en-US" altLang="en-US" sz="1600" dirty="0">
              <a:latin typeface="Arial" panose="020B0604020202020204" pitchFamily="34" charset="0"/>
            </a:endParaRPr>
          </a:p>
        </p:txBody>
      </p:sp>
    </p:spTree>
    <p:extLst>
      <p:ext uri="{BB962C8B-B14F-4D97-AF65-F5344CB8AC3E}">
        <p14:creationId xmlns:p14="http://schemas.microsoft.com/office/powerpoint/2010/main" val="4152440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Hazard Communication Program</a:t>
            </a:r>
            <a:endParaRPr lang="en-AU" dirty="0"/>
          </a:p>
        </p:txBody>
      </p:sp>
      <p:sp>
        <p:nvSpPr>
          <p:cNvPr id="3" name="Content Placeholder 2"/>
          <p:cNvSpPr>
            <a:spLocks noGrp="1"/>
          </p:cNvSpPr>
          <p:nvPr>
            <p:ph idx="1"/>
          </p:nvPr>
        </p:nvSpPr>
        <p:spPr/>
        <p:txBody>
          <a:bodyPr>
            <a:normAutofit/>
          </a:bodyPr>
          <a:lstStyle/>
          <a:p>
            <a:pPr marL="0" lvl="0" indent="0">
              <a:tabLst/>
            </a:pPr>
            <a:r>
              <a:rPr lang="en-US" altLang="en-US" sz="1400" b="1" dirty="0">
                <a:solidFill>
                  <a:srgbClr val="FF3200"/>
                </a:solidFill>
                <a:latin typeface="Arial" panose="020B0604020202020204" pitchFamily="34" charset="0"/>
                <a:ea typeface="Arial" panose="020B0604020202020204" pitchFamily="34" charset="0"/>
              </a:rPr>
              <a:t>SAFETY DATA SHEETS – THEIR USE AND </a:t>
            </a:r>
            <a:r>
              <a:rPr lang="en-US" altLang="en-US" sz="1400" b="1" dirty="0" smtClean="0">
                <a:solidFill>
                  <a:srgbClr val="FF3200"/>
                </a:solidFill>
                <a:latin typeface="Arial" panose="020B0604020202020204" pitchFamily="34" charset="0"/>
                <a:ea typeface="Arial" panose="020B0604020202020204" pitchFamily="34" charset="0"/>
              </a:rPr>
              <a:t>PURPOSE</a:t>
            </a:r>
          </a:p>
          <a:p>
            <a:pPr marL="0" lvl="0" indent="0">
              <a:tabLst/>
            </a:pPr>
            <a:endParaRPr lang="en-US" altLang="en-US" sz="1400" b="1" dirty="0">
              <a:latin typeface="Arial" panose="020B0604020202020204" pitchFamily="34" charset="0"/>
              <a:ea typeface="Arial" panose="020B0604020202020204" pitchFamily="34" charset="0"/>
            </a:endParaRPr>
          </a:p>
          <a:p>
            <a:pPr marL="0" lvl="0" indent="0">
              <a:tabLst/>
            </a:pPr>
            <a:r>
              <a:rPr lang="en-US" altLang="en-US" sz="1200" b="1" dirty="0">
                <a:solidFill>
                  <a:srgbClr val="1A1A1A"/>
                </a:solidFill>
                <a:latin typeface="Arial" panose="020B0604020202020204" pitchFamily="34" charset="0"/>
                <a:ea typeface="Arial" panose="020B0604020202020204" pitchFamily="34" charset="0"/>
              </a:rPr>
              <a:t>IDENTIFICATION</a:t>
            </a:r>
            <a:endParaRPr lang="en-US" altLang="en-US" sz="1200" b="1"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Gives the identity, the product name or number you see on the container label. Describes the type of product</a:t>
            </a:r>
            <a:r>
              <a:rPr lang="en-US" altLang="en-US" sz="1200" dirty="0" smtClean="0">
                <a:solidFill>
                  <a:srgbClr val="1A1A1A"/>
                </a:solidFill>
                <a:latin typeface="Arial" panose="020B0604020202020204" pitchFamily="34" charset="0"/>
                <a:ea typeface="Arial" panose="020B0604020202020204" pitchFamily="34" charset="0"/>
              </a:rPr>
              <a:t>.</a:t>
            </a:r>
          </a:p>
          <a:p>
            <a:pPr marL="0" lvl="0" indent="0">
              <a:tabLst/>
            </a:pPr>
            <a:endParaRPr lang="en-AU" altLang="en-US" sz="1200" dirty="0">
              <a:latin typeface="Arial" panose="020B0604020202020204" pitchFamily="34" charset="0"/>
            </a:endParaRPr>
          </a:p>
          <a:p>
            <a:pPr marL="0" lvl="0" indent="0">
              <a:tabLst/>
            </a:pPr>
            <a:r>
              <a:rPr lang="en-US" altLang="en-US" sz="1200" b="1" dirty="0">
                <a:solidFill>
                  <a:srgbClr val="1A1A1A"/>
                </a:solidFill>
                <a:latin typeface="Arial" panose="020B0604020202020204" pitchFamily="34" charset="0"/>
                <a:ea typeface="Arial" panose="020B0604020202020204" pitchFamily="34" charset="0"/>
              </a:rPr>
              <a:t>PHYSICAL DESCRIPTION</a:t>
            </a:r>
            <a:endParaRPr lang="en-AU" altLang="en-US" sz="1200" dirty="0">
              <a:latin typeface="Arial" panose="020B0604020202020204" pitchFamily="34" charset="0"/>
            </a:endParaRPr>
          </a:p>
          <a:p>
            <a:pPr marL="0" indent="0"/>
            <a:r>
              <a:rPr lang="en-US" altLang="en-US" sz="1200" dirty="0">
                <a:solidFill>
                  <a:srgbClr val="1A1A1A"/>
                </a:solidFill>
                <a:latin typeface="Arial" panose="020B0604020202020204" pitchFamily="34" charset="0"/>
                <a:ea typeface="Arial" panose="020B0604020202020204" pitchFamily="34" charset="0"/>
              </a:rPr>
              <a:t>Certain physical properties of the </a:t>
            </a:r>
            <a:r>
              <a:rPr lang="en-US" altLang="en-US" sz="1200" dirty="0" smtClean="0">
                <a:solidFill>
                  <a:srgbClr val="1A1A1A"/>
                </a:solidFill>
                <a:latin typeface="Arial" panose="020B0604020202020204" pitchFamily="34" charset="0"/>
                <a:ea typeface="Arial" panose="020B0604020202020204" pitchFamily="34" charset="0"/>
              </a:rPr>
              <a:t>reaction or give off noxious fumes.</a:t>
            </a:r>
            <a:r>
              <a:rPr lang="en-US" altLang="en-US" sz="1200" dirty="0">
                <a:solidFill>
                  <a:srgbClr val="1A1A1A"/>
                </a:solidFill>
                <a:latin typeface="Arial" panose="020B0604020202020204" pitchFamily="34" charset="0"/>
                <a:ea typeface="Arial" panose="020B0604020202020204" pitchFamily="34" charset="0"/>
              </a:rPr>
              <a:t> </a:t>
            </a:r>
            <a:r>
              <a:rPr lang="en-US" altLang="en-US" sz="1200" dirty="0" smtClean="0">
                <a:solidFill>
                  <a:srgbClr val="1A1A1A"/>
                </a:solidFill>
                <a:latin typeface="Arial" panose="020B0604020202020204" pitchFamily="34" charset="0"/>
                <a:ea typeface="Arial" panose="020B0604020202020204" pitchFamily="34" charset="0"/>
              </a:rPr>
              <a:t>product are reported here. Knowing these properties helps the user choose proper handling and emergency procedures.</a:t>
            </a:r>
          </a:p>
          <a:p>
            <a:pPr marL="0" indent="0"/>
            <a:endParaRPr lang="en-US" altLang="en-US" sz="1200" dirty="0" smtClean="0">
              <a:solidFill>
                <a:srgbClr val="1A1A1A"/>
              </a:solidFill>
              <a:latin typeface="Arial" panose="020B0604020202020204" pitchFamily="34" charset="0"/>
              <a:ea typeface="Arial" panose="020B0604020202020204" pitchFamily="34" charset="0"/>
            </a:endParaRPr>
          </a:p>
          <a:p>
            <a:pPr marL="0" lvl="0" indent="0"/>
            <a:r>
              <a:rPr lang="en-US" altLang="en-US" sz="1200" b="1" dirty="0" smtClean="0">
                <a:solidFill>
                  <a:srgbClr val="1A1A1A"/>
                </a:solidFill>
                <a:latin typeface="Arial" panose="020B0604020202020204" pitchFamily="34" charset="0"/>
                <a:ea typeface="Arial" panose="020B0604020202020204" pitchFamily="34" charset="0"/>
              </a:rPr>
              <a:t>OTHER PROPERTIES</a:t>
            </a:r>
            <a:endParaRPr lang="en-AU" altLang="en-US" sz="1200" dirty="0" smtClean="0">
              <a:latin typeface="Arial" panose="020B0604020202020204" pitchFamily="34" charset="0"/>
            </a:endParaRPr>
          </a:p>
          <a:p>
            <a:pPr marL="0" lvl="0" indent="0"/>
            <a:r>
              <a:rPr lang="en-US" altLang="en-US" sz="1200" dirty="0" smtClean="0">
                <a:solidFill>
                  <a:srgbClr val="1A1A1A"/>
                </a:solidFill>
                <a:latin typeface="Arial" panose="020B0604020202020204" pitchFamily="34" charset="0"/>
                <a:ea typeface="Arial" panose="020B0604020202020204" pitchFamily="34" charset="0"/>
              </a:rPr>
              <a:t>Describes the stability of the material under reasonably foreseeable conditions of storage, use and misuse. Conditions that could cause a dangerous reaction or degrade the product are noted. In addition, this section may identify other chemicals that are incompatible. Mixing two incompatible chemicals can produce a violent</a:t>
            </a:r>
            <a:endParaRPr lang="en-AU" altLang="en-US" sz="1200" dirty="0" smtClean="0">
              <a:latin typeface="Arial" panose="020B0604020202020204" pitchFamily="34" charset="0"/>
            </a:endParaRPr>
          </a:p>
        </p:txBody>
      </p:sp>
    </p:spTree>
    <p:extLst>
      <p:ext uri="{BB962C8B-B14F-4D97-AF65-F5344CB8AC3E}">
        <p14:creationId xmlns:p14="http://schemas.microsoft.com/office/powerpoint/2010/main" val="1464436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Hazard Communication Program</a:t>
            </a:r>
            <a:endParaRPr lang="en-AU" dirty="0"/>
          </a:p>
        </p:txBody>
      </p:sp>
      <p:sp>
        <p:nvSpPr>
          <p:cNvPr id="3" name="Content Placeholder 2"/>
          <p:cNvSpPr>
            <a:spLocks noGrp="1"/>
          </p:cNvSpPr>
          <p:nvPr>
            <p:ph idx="1"/>
          </p:nvPr>
        </p:nvSpPr>
        <p:spPr>
          <a:xfrm>
            <a:off x="457200" y="1600200"/>
            <a:ext cx="8229600" cy="4709120"/>
          </a:xfrm>
        </p:spPr>
        <p:txBody>
          <a:bodyPr>
            <a:normAutofit lnSpcReduction="10000"/>
          </a:bodyPr>
          <a:lstStyle/>
          <a:p>
            <a:pPr marL="0" lvl="1" indent="0">
              <a:buNone/>
            </a:pPr>
            <a:r>
              <a:rPr lang="en-US" altLang="en-US" sz="1400" b="1" dirty="0">
                <a:solidFill>
                  <a:srgbClr val="FF3200"/>
                </a:solidFill>
                <a:latin typeface="Arial" panose="020B0604020202020204" pitchFamily="34" charset="0"/>
                <a:ea typeface="Arial" panose="020B0604020202020204" pitchFamily="34" charset="0"/>
                <a:cs typeface="Arial" panose="020B0604020202020204" pitchFamily="34" charset="0"/>
              </a:rPr>
              <a:t>SAFETY DATA SHEETS – THEIR USE AND </a:t>
            </a:r>
            <a:r>
              <a:rPr lang="en-US" altLang="en-US" sz="1400" b="1" dirty="0" smtClean="0">
                <a:solidFill>
                  <a:srgbClr val="FF3200"/>
                </a:solidFill>
                <a:latin typeface="Arial" panose="020B0604020202020204" pitchFamily="34" charset="0"/>
                <a:ea typeface="Arial" panose="020B0604020202020204" pitchFamily="34" charset="0"/>
                <a:cs typeface="Arial" panose="020B0604020202020204" pitchFamily="34" charset="0"/>
              </a:rPr>
              <a:t>PURPOSE</a:t>
            </a:r>
          </a:p>
          <a:p>
            <a:pPr marL="0" lvl="1" indent="0">
              <a:buNone/>
            </a:pPr>
            <a:endParaRPr lang="en-US" altLang="en-US" sz="1100" b="1" dirty="0">
              <a:latin typeface="Arial" panose="020B0604020202020204" pitchFamily="34" charset="0"/>
              <a:ea typeface="Arial" panose="020B0604020202020204" pitchFamily="34" charset="0"/>
              <a:cs typeface="Arial" panose="020B0604020202020204" pitchFamily="34" charset="0"/>
            </a:endParaRPr>
          </a:p>
          <a:p>
            <a:pPr marL="0" lvl="1" indent="0">
              <a:buNone/>
            </a:pPr>
            <a:r>
              <a:rPr lang="en-US" altLang="en-US" sz="1200" b="1" u="sng" dirty="0">
                <a:solidFill>
                  <a:srgbClr val="1A1A1A"/>
                </a:solidFill>
                <a:latin typeface="Arial" panose="020B0604020202020204" pitchFamily="34" charset="0"/>
                <a:ea typeface="Arial" panose="020B0604020202020204" pitchFamily="34" charset="0"/>
                <a:cs typeface="Arial" panose="020B0604020202020204" pitchFamily="34" charset="0"/>
              </a:rPr>
              <a:t>INGREDIENTS</a:t>
            </a:r>
            <a:endParaRPr lang="en-US" altLang="en-US" sz="1200" b="1" u="sng" dirty="0">
              <a:latin typeface="Arial" panose="020B0604020202020204" pitchFamily="34" charset="0"/>
              <a:ea typeface="Arial" panose="020B0604020202020204" pitchFamily="34" charset="0"/>
              <a:cs typeface="Arial" panose="020B0604020202020204" pitchFamily="34" charset="0"/>
            </a:endParaRPr>
          </a:p>
          <a:p>
            <a:pPr marL="0" lvl="1" indent="0">
              <a:buNone/>
            </a:pP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Describes major chemical components and lists its proportion in percentage terms</a:t>
            </a: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a:t>
            </a:r>
          </a:p>
          <a:p>
            <a:pPr marL="0" lvl="1" indent="0">
              <a:buNone/>
            </a:pPr>
            <a:endParaRPr lang="en-US" altLang="en-US" sz="1100" b="1" dirty="0" smtClean="0">
              <a:latin typeface="Arial" panose="020B0604020202020204" pitchFamily="34" charset="0"/>
              <a:ea typeface="Arial" panose="020B0604020202020204" pitchFamily="34" charset="0"/>
              <a:cs typeface="Arial" panose="020B0604020202020204" pitchFamily="34" charset="0"/>
            </a:endParaRPr>
          </a:p>
          <a:p>
            <a:pPr marL="0" lvl="1" indent="0">
              <a:buNone/>
            </a:pPr>
            <a:r>
              <a:rPr lang="en-US" altLang="en-US" sz="1200" b="1" u="sng" dirty="0" smtClean="0">
                <a:solidFill>
                  <a:srgbClr val="1A1A1A"/>
                </a:solidFill>
                <a:latin typeface="Arial" panose="020B0604020202020204" pitchFamily="34" charset="0"/>
                <a:ea typeface="Arial" panose="020B0604020202020204" pitchFamily="34" charset="0"/>
                <a:cs typeface="Arial" panose="020B0604020202020204" pitchFamily="34" charset="0"/>
              </a:rPr>
              <a:t>HEALTH </a:t>
            </a:r>
            <a:r>
              <a:rPr lang="en-US" altLang="en-US" sz="1200" b="1" u="sng" dirty="0">
                <a:solidFill>
                  <a:srgbClr val="1A1A1A"/>
                </a:solidFill>
                <a:latin typeface="Arial" panose="020B0604020202020204" pitchFamily="34" charset="0"/>
                <a:ea typeface="Arial" panose="020B0604020202020204" pitchFamily="34" charset="0"/>
                <a:cs typeface="Arial" panose="020B0604020202020204" pitchFamily="34" charset="0"/>
              </a:rPr>
              <a:t>HAZARD INFORMATION</a:t>
            </a:r>
            <a:endParaRPr lang="en-US" altLang="en-US" sz="1200" b="1" u="sng" dirty="0">
              <a:latin typeface="Arial" panose="020B0604020202020204" pitchFamily="34" charset="0"/>
              <a:ea typeface="Arial" panose="020B0604020202020204" pitchFamily="34" charset="0"/>
              <a:cs typeface="Arial" panose="020B0604020202020204" pitchFamily="34" charset="0"/>
            </a:endParaRPr>
          </a:p>
          <a:p>
            <a:pPr marL="0" lvl="1" indent="0">
              <a:spcBef>
                <a:spcPts val="0"/>
              </a:spcBef>
              <a:buNone/>
            </a:pP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Gives the signal word for the product – </a:t>
            </a:r>
            <a:r>
              <a:rPr lang="en-US" altLang="en-US" sz="1200" b="1" dirty="0">
                <a:solidFill>
                  <a:srgbClr val="FF0000"/>
                </a:solidFill>
                <a:latin typeface="Arial" panose="020B0604020202020204" pitchFamily="34" charset="0"/>
                <a:ea typeface="Arial" panose="020B0604020202020204" pitchFamily="34" charset="0"/>
                <a:cs typeface="Arial" panose="020B0604020202020204" pitchFamily="34" charset="0"/>
              </a:rPr>
              <a:t>CAUTION, WARNING </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or </a:t>
            </a:r>
            <a:r>
              <a:rPr lang="en-US" altLang="en-US" sz="1200" b="1" dirty="0">
                <a:solidFill>
                  <a:srgbClr val="FF3200"/>
                </a:solidFill>
                <a:latin typeface="Arial" panose="020B0604020202020204" pitchFamily="34" charset="0"/>
                <a:ea typeface="Arial" panose="020B0604020202020204" pitchFamily="34" charset="0"/>
                <a:cs typeface="Arial" panose="020B0604020202020204" pitchFamily="34" charset="0"/>
              </a:rPr>
              <a:t>DANGER</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 A product marked </a:t>
            </a:r>
            <a:r>
              <a:rPr lang="en-US" altLang="en-US" sz="1200" b="1" dirty="0">
                <a:solidFill>
                  <a:srgbClr val="FF3200"/>
                </a:solidFill>
                <a:latin typeface="Arial" panose="020B0604020202020204" pitchFamily="34" charset="0"/>
                <a:ea typeface="Arial" panose="020B0604020202020204" pitchFamily="34" charset="0"/>
                <a:cs typeface="Arial" panose="020B0604020202020204" pitchFamily="34" charset="0"/>
              </a:rPr>
              <a:t>DANGER </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is the most hazardous. Some products also are marked </a:t>
            </a:r>
            <a:r>
              <a:rPr lang="en-US" altLang="en-US" sz="1200" b="1" dirty="0">
                <a:solidFill>
                  <a:srgbClr val="FF3200"/>
                </a:solidFill>
                <a:latin typeface="Arial" panose="020B0604020202020204" pitchFamily="34" charset="0"/>
                <a:ea typeface="Arial" panose="020B0604020202020204" pitchFamily="34" charset="0"/>
                <a:cs typeface="Arial" panose="020B0604020202020204" pitchFamily="34" charset="0"/>
              </a:rPr>
              <a:t>POISON </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because of consumer packaging regulations.</a:t>
            </a:r>
            <a:endParaRPr lang="en-AU" altLang="en-US" sz="1200" dirty="0">
              <a:latin typeface="Arial" panose="020B0604020202020204" pitchFamily="34" charset="0"/>
              <a:cs typeface="Arial" panose="020B0604020202020204" pitchFamily="34" charset="0"/>
            </a:endParaRPr>
          </a:p>
          <a:p>
            <a:pPr marL="0" lvl="1" indent="0">
              <a:spcBef>
                <a:spcPts val="0"/>
              </a:spcBef>
              <a:buNone/>
            </a:pP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Describes the health hazards and symptoms that can result from eye or skin contact, swallowing or breathing the product. </a:t>
            </a:r>
            <a:endPar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endParaRPr>
          </a:p>
          <a:p>
            <a:pPr marL="0" lvl="1" indent="0">
              <a:spcBef>
                <a:spcPts val="0"/>
              </a:spcBef>
              <a:buNone/>
            </a:pPr>
            <a:endParaRPr lang="en-US" altLang="en-US" sz="1000" dirty="0">
              <a:solidFill>
                <a:srgbClr val="1A1A1A"/>
              </a:solidFill>
              <a:latin typeface="Arial" panose="020B0604020202020204" pitchFamily="34" charset="0"/>
              <a:ea typeface="Arial" panose="020B0604020202020204" pitchFamily="34" charset="0"/>
              <a:cs typeface="Arial" panose="020B0604020202020204" pitchFamily="34" charset="0"/>
            </a:endParaRPr>
          </a:p>
          <a:p>
            <a:pPr marL="0" lvl="1" indent="0">
              <a:spcBef>
                <a:spcPts val="0"/>
              </a:spcBef>
              <a:buNone/>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There </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are two types of health hazards”</a:t>
            </a:r>
            <a:endParaRPr lang="en-AU" altLang="en-US" sz="1200" dirty="0">
              <a:latin typeface="Arial" panose="020B0604020202020204" pitchFamily="34" charset="0"/>
              <a:cs typeface="Arial" panose="020B0604020202020204" pitchFamily="34" charset="0"/>
            </a:endParaRPr>
          </a:p>
          <a:p>
            <a:pPr marL="360000" lvl="2">
              <a:buClr>
                <a:srgbClr val="111111"/>
              </a:buClr>
              <a:buSzPct val="100000"/>
              <a:buFont typeface="+mj-lt"/>
              <a:buAutoNum type="arabicPeriod"/>
            </a:pPr>
            <a:r>
              <a:rPr kumimoji="0" lang="en-US" altLang="en-US" sz="1200" b="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cs typeface="Arial" panose="020B0604020202020204" pitchFamily="34" charset="0"/>
              </a:rPr>
              <a:t>Acute – where the adverse effect shows up rapidly as in the case of skin, eye or lung irritation or damage, and</a:t>
            </a:r>
            <a:endParaRPr kumimoji="0" lang="en-AU"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360000" lvl="2">
              <a:buClr>
                <a:srgbClr val="111111"/>
              </a:buClr>
              <a:buSzPct val="100000"/>
              <a:buFont typeface="+mj-lt"/>
              <a:buAutoNum type="arabicPeriod"/>
            </a:pPr>
            <a:r>
              <a:rPr kumimoji="0" lang="en-US" altLang="en-US" sz="1200" b="0" i="0" u="none" strike="noStrike" cap="none" normalizeH="0" baseline="0" dirty="0" smtClean="0">
                <a:ln>
                  <a:noFill/>
                </a:ln>
                <a:solidFill>
                  <a:srgbClr val="1A1A1A"/>
                </a:solidFill>
                <a:effectLst/>
                <a:latin typeface="Arial" panose="020B0604020202020204" pitchFamily="34" charset="0"/>
                <a:ea typeface="Arial" panose="020B0604020202020204" pitchFamily="34" charset="0"/>
                <a:cs typeface="Arial" panose="020B0604020202020204" pitchFamily="34" charset="0"/>
              </a:rPr>
              <a:t>Chronic – where the adverse effect has symptoms which develop slowly over a long period of time, and which usually result from repeated exposure. Cumulative tissue damage, cancer and birth defects are chronic effects.</a:t>
            </a:r>
            <a:endParaRPr kumimoji="0" lang="en-AU"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lvl="1" indent="0">
              <a:buNone/>
            </a:pPr>
            <a:endParaRPr lang="en-US" altLang="en-US" sz="1000" dirty="0" smtClean="0">
              <a:solidFill>
                <a:srgbClr val="1A1A1A"/>
              </a:solidFill>
              <a:latin typeface="Arial" panose="020B0604020202020204" pitchFamily="34" charset="0"/>
              <a:ea typeface="Arial" panose="020B0604020202020204" pitchFamily="34" charset="0"/>
              <a:cs typeface="Arial" panose="020B0604020202020204" pitchFamily="34" charset="0"/>
            </a:endParaRPr>
          </a:p>
          <a:p>
            <a:pPr marL="0" lvl="1" indent="0">
              <a:buNone/>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Special </a:t>
            </a:r>
            <a:r>
              <a:rPr lang="en-US" altLang="en-US" sz="1200" dirty="0">
                <a:solidFill>
                  <a:srgbClr val="1A1A1A"/>
                </a:solidFill>
                <a:latin typeface="Arial" panose="020B0604020202020204" pitchFamily="34" charset="0"/>
                <a:ea typeface="Arial" panose="020B0604020202020204" pitchFamily="34" charset="0"/>
                <a:cs typeface="Arial" panose="020B0604020202020204" pitchFamily="34" charset="0"/>
              </a:rPr>
              <a:t>information is provided about an individual component in the product, especially is the substance could produce chronic effects from repeated exposure.</a:t>
            </a:r>
          </a:p>
          <a:p>
            <a:pPr lvl="1" indent="0">
              <a:buNone/>
            </a:pPr>
            <a:endParaRPr lang="en-US" altLang="en-US" sz="1000" dirty="0" smtClean="0">
              <a:solidFill>
                <a:srgbClr val="1A1A1A"/>
              </a:solidFill>
              <a:latin typeface="Arial" panose="020B0604020202020204" pitchFamily="34" charset="0"/>
              <a:cs typeface="Arial" panose="020B0604020202020204" pitchFamily="34" charset="0"/>
            </a:endParaRPr>
          </a:p>
          <a:p>
            <a:pPr marL="0" lvl="1" indent="0">
              <a:buNone/>
            </a:pPr>
            <a:r>
              <a:rPr lang="en-US" altLang="en-US" sz="1200" b="1" u="sng" dirty="0" smtClean="0">
                <a:latin typeface="Arial" panose="020B0604020202020204" pitchFamily="34" charset="0"/>
                <a:cs typeface="Arial" panose="020B0604020202020204" pitchFamily="34" charset="0"/>
              </a:rPr>
              <a:t>FIRST AID</a:t>
            </a:r>
          </a:p>
          <a:p>
            <a:pPr marL="0" lvl="1" indent="0">
              <a:buNone/>
            </a:pPr>
            <a:r>
              <a:rPr lang="en-US" altLang="en-US" sz="1200" dirty="0" smtClean="0">
                <a:solidFill>
                  <a:srgbClr val="1A1A1A"/>
                </a:solidFill>
                <a:latin typeface="Arial" panose="020B0604020202020204" pitchFamily="34" charset="0"/>
                <a:cs typeface="Arial" panose="020B0604020202020204" pitchFamily="34" charset="0"/>
              </a:rPr>
              <a:t>Because substances may enter the body by swallowing,by breathing or from skin or eye contact, first aid instructions given for each likely route of exposure. It is important to follow the directions carefully.</a:t>
            </a:r>
            <a:endParaRPr lang="en-AU" altLang="en-US" sz="1200" dirty="0" smtClean="0">
              <a:latin typeface="Arial" panose="020B0604020202020204" pitchFamily="34" charset="0"/>
              <a:cs typeface="Arial" panose="020B0604020202020204" pitchFamily="34" charset="0"/>
            </a:endParaRPr>
          </a:p>
          <a:p>
            <a:pPr marL="0" lvl="1" indent="0">
              <a:buNone/>
            </a:pPr>
            <a:endParaRPr lang="en-US" altLang="en-US" sz="1000" dirty="0" smtClean="0">
              <a:solidFill>
                <a:srgbClr val="1A1A1A"/>
              </a:solidFill>
              <a:latin typeface="Arial" panose="020B0604020202020204" pitchFamily="34" charset="0"/>
              <a:ea typeface="Arial" panose="020B0604020202020204" pitchFamily="34" charset="0"/>
              <a:cs typeface="Arial" panose="020B0604020202020204" pitchFamily="34" charset="0"/>
            </a:endParaRPr>
          </a:p>
          <a:p>
            <a:pPr marL="0" lvl="1" indent="0">
              <a:buNone/>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Immediate flushing with water is very crucial to treat eye contact with a corrosive or very irritating substance. </a:t>
            </a:r>
            <a:b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b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After first aid treatment the user should contact a poison control center or a physician</a:t>
            </a:r>
            <a:endParaRPr lang="en-US" altLang="en-US" sz="1200" dirty="0" smtClean="0">
              <a:solidFill>
                <a:srgbClr val="1A1A1A"/>
              </a:solidFill>
              <a:latin typeface="Arial" panose="020B0604020202020204" pitchFamily="34" charset="0"/>
              <a:cs typeface="Arial" panose="020B0604020202020204" pitchFamily="34" charset="0"/>
            </a:endParaRPr>
          </a:p>
          <a:p>
            <a:pPr lvl="1" indent="0">
              <a:buNone/>
            </a:pPr>
            <a:endParaRPr lang="en-AU"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0142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Hazard Communication Program</a:t>
            </a:r>
            <a:endParaRPr lang="en-AU" dirty="0"/>
          </a:p>
        </p:txBody>
      </p:sp>
      <p:sp>
        <p:nvSpPr>
          <p:cNvPr id="3" name="Content Placeholder 2"/>
          <p:cNvSpPr>
            <a:spLocks noGrp="1"/>
          </p:cNvSpPr>
          <p:nvPr>
            <p:ph idx="1"/>
          </p:nvPr>
        </p:nvSpPr>
        <p:spPr/>
        <p:txBody>
          <a:bodyPr>
            <a:normAutofit/>
          </a:bodyPr>
          <a:lstStyle/>
          <a:p>
            <a:pPr marL="0" lvl="0" indent="0">
              <a:tabLst/>
            </a:pPr>
            <a:r>
              <a:rPr lang="en-US" altLang="en-US" sz="1400" b="1" dirty="0">
                <a:solidFill>
                  <a:srgbClr val="FF3200"/>
                </a:solidFill>
                <a:latin typeface="Arial" panose="020B0604020202020204" pitchFamily="34" charset="0"/>
                <a:ea typeface="Arial" panose="020B0604020202020204" pitchFamily="34" charset="0"/>
              </a:rPr>
              <a:t>SAFETY DATA SHEETS – THEIR USE AND </a:t>
            </a:r>
            <a:r>
              <a:rPr lang="en-US" altLang="en-US" sz="1400" b="1" dirty="0" smtClean="0">
                <a:solidFill>
                  <a:srgbClr val="FF3200"/>
                </a:solidFill>
                <a:latin typeface="Arial" panose="020B0604020202020204" pitchFamily="34" charset="0"/>
                <a:ea typeface="Arial" panose="020B0604020202020204" pitchFamily="34" charset="0"/>
              </a:rPr>
              <a:t>PURPOSE</a:t>
            </a:r>
          </a:p>
          <a:p>
            <a:pPr marL="0" lvl="0" indent="0">
              <a:tabLst/>
            </a:pPr>
            <a:endParaRPr lang="en-US" altLang="en-US" sz="1200" b="1" dirty="0">
              <a:latin typeface="Arial" panose="020B0604020202020204" pitchFamily="34" charset="0"/>
              <a:ea typeface="Arial" panose="020B0604020202020204" pitchFamily="34" charset="0"/>
            </a:endParaRPr>
          </a:p>
          <a:p>
            <a:pPr marL="0" lvl="0" indent="0">
              <a:tabLst/>
            </a:pPr>
            <a:r>
              <a:rPr lang="en-US" altLang="en-US" sz="1200" b="1" u="sng" dirty="0">
                <a:solidFill>
                  <a:srgbClr val="1A1A1A"/>
                </a:solidFill>
                <a:latin typeface="Arial" panose="020B0604020202020204" pitchFamily="34" charset="0"/>
                <a:ea typeface="Arial" panose="020B0604020202020204" pitchFamily="34" charset="0"/>
              </a:rPr>
              <a:t>PRECAUTIONS FOR USE</a:t>
            </a:r>
            <a:endParaRPr lang="en-US" altLang="en-US" sz="1200" b="1" u="sng"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This section identifies the hazardous chemicals contained in the product. A chemical component is considered hazardous if exposure to the substance is going to provide significant adverse effect during normal use or predictable misuse. To help the SDS user, the HY.GIENE Australia SDS may also list components that are not hazardous.</a:t>
            </a:r>
            <a:endParaRPr lang="en-AU" altLang="en-US" sz="1200" dirty="0">
              <a:latin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If available, a time weighted average (TWA) is provided for each component. A TWA is an airborne concentration limit set for the substance in the workplace (see Glossary). The worker should use protective measures if workplace air concentrations exceed the TWA. Most TWA values are set by the relevant Statutory Authority</a:t>
            </a:r>
            <a:r>
              <a:rPr lang="en-US" altLang="en-US" sz="1200" dirty="0" smtClean="0">
                <a:solidFill>
                  <a:srgbClr val="1A1A1A"/>
                </a:solidFill>
                <a:latin typeface="Arial" panose="020B0604020202020204" pitchFamily="34" charset="0"/>
                <a:ea typeface="Arial" panose="020B0604020202020204" pitchFamily="34" charset="0"/>
              </a:rPr>
              <a:t>.</a:t>
            </a:r>
          </a:p>
          <a:p>
            <a:pPr marL="0" lvl="0" indent="0">
              <a:tabLst/>
            </a:pPr>
            <a:endParaRPr lang="en-AU" altLang="en-US" sz="1200" dirty="0">
              <a:latin typeface="Arial" panose="020B0604020202020204" pitchFamily="34" charset="0"/>
            </a:endParaRPr>
          </a:p>
          <a:p>
            <a:pPr marL="0" lvl="0" indent="0">
              <a:tabLst/>
            </a:pPr>
            <a:r>
              <a:rPr lang="en-US" altLang="en-US" sz="1200" b="1" u="sng" dirty="0">
                <a:solidFill>
                  <a:srgbClr val="1A1A1A"/>
                </a:solidFill>
                <a:latin typeface="Arial" panose="020B0604020202020204" pitchFamily="34" charset="0"/>
                <a:ea typeface="Arial" panose="020B0604020202020204" pitchFamily="34" charset="0"/>
              </a:rPr>
              <a:t>PERSONAL PROTECTION</a:t>
            </a:r>
          </a:p>
          <a:p>
            <a:pPr marL="0"/>
            <a:r>
              <a:rPr lang="en-US" altLang="en-US" sz="1200" dirty="0" smtClean="0">
                <a:solidFill>
                  <a:srgbClr val="1A1A1A"/>
                </a:solidFill>
                <a:latin typeface="Arial" panose="020B0604020202020204" pitchFamily="34" charset="0"/>
                <a:ea typeface="Arial" panose="020B0604020202020204" pitchFamily="34" charset="0"/>
              </a:rPr>
              <a:t>This section names equipment needed to handle the product without sustaining injury. It describes protective clothing that must be worn and any respiratory protection needed, whether it be personal equipment, exhaust ventilation or both. It may also specify precautions such as eliminating ignition sources when using a flammable product.</a:t>
            </a:r>
            <a:endParaRPr lang="en-US" altLang="en-US" sz="1200" dirty="0" smtClean="0">
              <a:latin typeface="Arial" panose="020B0604020202020204" pitchFamily="34" charset="0"/>
            </a:endParaRPr>
          </a:p>
        </p:txBody>
      </p:sp>
    </p:spTree>
    <p:extLst>
      <p:ext uri="{BB962C8B-B14F-4D97-AF65-F5344CB8AC3E}">
        <p14:creationId xmlns:p14="http://schemas.microsoft.com/office/powerpoint/2010/main" val="1917373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Hazard Communication Program</a:t>
            </a:r>
            <a:endParaRPr lang="en-AU" dirty="0"/>
          </a:p>
        </p:txBody>
      </p:sp>
      <p:sp>
        <p:nvSpPr>
          <p:cNvPr id="3" name="Content Placeholder 2"/>
          <p:cNvSpPr>
            <a:spLocks noGrp="1"/>
          </p:cNvSpPr>
          <p:nvPr>
            <p:ph idx="1"/>
          </p:nvPr>
        </p:nvSpPr>
        <p:spPr/>
        <p:txBody>
          <a:bodyPr>
            <a:normAutofit/>
          </a:bodyPr>
          <a:lstStyle/>
          <a:p>
            <a:pPr marL="0" lvl="0" indent="0">
              <a:tabLst/>
            </a:pPr>
            <a:r>
              <a:rPr lang="en-US" altLang="en-US" sz="1400" b="1" dirty="0">
                <a:solidFill>
                  <a:srgbClr val="FF3200"/>
                </a:solidFill>
                <a:latin typeface="Arial" panose="020B0604020202020204" pitchFamily="34" charset="0"/>
                <a:ea typeface="Arial" panose="020B0604020202020204" pitchFamily="34" charset="0"/>
              </a:rPr>
              <a:t>SAFETY DATA SHEETS – THEIR USE AND </a:t>
            </a:r>
            <a:r>
              <a:rPr lang="en-US" altLang="en-US" sz="1400" b="1" dirty="0" smtClean="0">
                <a:solidFill>
                  <a:srgbClr val="FF3200"/>
                </a:solidFill>
                <a:latin typeface="Arial" panose="020B0604020202020204" pitchFamily="34" charset="0"/>
                <a:ea typeface="Arial" panose="020B0604020202020204" pitchFamily="34" charset="0"/>
              </a:rPr>
              <a:t>PURPOSE</a:t>
            </a:r>
          </a:p>
          <a:p>
            <a:pPr marL="0" lvl="0" indent="0">
              <a:tabLst/>
            </a:pPr>
            <a:endParaRPr lang="en-US" altLang="en-US" sz="1400" b="1" dirty="0">
              <a:latin typeface="Arial" panose="020B0604020202020204" pitchFamily="34" charset="0"/>
              <a:ea typeface="Arial" panose="020B0604020202020204" pitchFamily="34" charset="0"/>
            </a:endParaRPr>
          </a:p>
          <a:p>
            <a:pPr marL="0" lvl="0" indent="0">
              <a:tabLst/>
            </a:pPr>
            <a:r>
              <a:rPr lang="en-US" altLang="en-US" sz="1200" b="1" u="sng" dirty="0">
                <a:solidFill>
                  <a:srgbClr val="1A1A1A"/>
                </a:solidFill>
                <a:latin typeface="Arial" panose="020B0604020202020204" pitchFamily="34" charset="0"/>
                <a:ea typeface="Arial" panose="020B0604020202020204" pitchFamily="34" charset="0"/>
              </a:rPr>
              <a:t>FLAMMABILITY</a:t>
            </a:r>
            <a:endParaRPr lang="en-US" altLang="en-US" sz="1200" b="1" u="sng"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Gives fire fighting guidance and warns of any unusual fire, decomposition or explosion hazards. Most HY.GIENE Australia products will not burn. Some will break down to give off toxic gas if heated in a fire. For those that can give off flammable vapors, flash point values are listed (see Glossary</a:t>
            </a:r>
            <a:r>
              <a:rPr lang="en-US" altLang="en-US" sz="1200" dirty="0" smtClean="0">
                <a:solidFill>
                  <a:srgbClr val="1A1A1A"/>
                </a:solidFill>
                <a:latin typeface="Arial" panose="020B0604020202020204" pitchFamily="34" charset="0"/>
                <a:ea typeface="Arial" panose="020B0604020202020204" pitchFamily="34" charset="0"/>
              </a:rPr>
              <a:t>).</a:t>
            </a:r>
          </a:p>
          <a:p>
            <a:pPr marL="0" lvl="0" indent="0">
              <a:tabLst/>
            </a:pPr>
            <a:endParaRPr lang="en-AU" altLang="en-US" sz="1200" dirty="0">
              <a:latin typeface="Arial" panose="020B0604020202020204" pitchFamily="34" charset="0"/>
            </a:endParaRPr>
          </a:p>
          <a:p>
            <a:pPr marL="0" lvl="0" indent="0">
              <a:tabLst/>
            </a:pPr>
            <a:r>
              <a:rPr lang="en-US" altLang="en-US" sz="1200" b="1" u="sng" dirty="0">
                <a:solidFill>
                  <a:srgbClr val="1A1A1A"/>
                </a:solidFill>
                <a:latin typeface="Arial" panose="020B0604020202020204" pitchFamily="34" charset="0"/>
                <a:ea typeface="Arial" panose="020B0604020202020204" pitchFamily="34" charset="0"/>
              </a:rPr>
              <a:t>SAFE HANDLING</a:t>
            </a:r>
            <a:endParaRPr lang="en-US" altLang="en-US" sz="1200" b="1" u="sng"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This section gives instructions to handle spills and disposal of unusable material. The user should check all sections of the SDS, including Special Protection Information, before working on a spill. Directions for containment and cleanup are given, including recommended procedures for disposal. Because waste handling rules are complex, the SDS may not name a specific disposal procedure</a:t>
            </a:r>
            <a:r>
              <a:rPr lang="en-US" altLang="en-US" sz="1200" dirty="0" smtClean="0">
                <a:solidFill>
                  <a:srgbClr val="1A1A1A"/>
                </a:solidFill>
                <a:latin typeface="Arial" panose="020B0604020202020204" pitchFamily="34" charset="0"/>
                <a:ea typeface="Arial" panose="020B0604020202020204" pitchFamily="34" charset="0"/>
              </a:rPr>
              <a:t>.</a:t>
            </a:r>
          </a:p>
          <a:p>
            <a:pPr marL="0" lvl="0" indent="0">
              <a:tabLst/>
            </a:pPr>
            <a:endParaRPr lang="en-AU" altLang="en-US" sz="1200" dirty="0">
              <a:latin typeface="Arial" panose="020B0604020202020204" pitchFamily="34" charset="0"/>
            </a:endParaRPr>
          </a:p>
          <a:p>
            <a:pPr marL="0" lvl="0" indent="0">
              <a:tabLst/>
            </a:pPr>
            <a:r>
              <a:rPr lang="en-US" altLang="en-US" sz="1200" b="1" u="sng" dirty="0">
                <a:solidFill>
                  <a:srgbClr val="1A1A1A"/>
                </a:solidFill>
                <a:latin typeface="Arial" panose="020B0604020202020204" pitchFamily="34" charset="0"/>
                <a:ea typeface="Arial" panose="020B0604020202020204" pitchFamily="34" charset="0"/>
              </a:rPr>
              <a:t>OTHER INFORMATION/PRECAUTIONS</a:t>
            </a:r>
          </a:p>
          <a:p>
            <a:pPr marL="0"/>
            <a:r>
              <a:rPr lang="en-US" altLang="en-US" sz="1200" dirty="0" smtClean="0">
                <a:solidFill>
                  <a:srgbClr val="1A1A1A"/>
                </a:solidFill>
                <a:latin typeface="Arial" panose="020B0604020202020204" pitchFamily="34" charset="0"/>
                <a:ea typeface="Arial" panose="020B0604020202020204" pitchFamily="34" charset="0"/>
              </a:rPr>
              <a:t>This section gives other information that may help the user. The HY.GIENE Australia SDS states the D.G. class, if any. Suggestions for storage may also appear.</a:t>
            </a:r>
            <a:endParaRPr lang="en-US" altLang="en-US" sz="1200" dirty="0" smtClean="0">
              <a:latin typeface="Arial" panose="020B0604020202020204" pitchFamily="34" charset="0"/>
            </a:endParaRPr>
          </a:p>
          <a:p>
            <a:pPr marL="0" lvl="0" indent="0">
              <a:tabLst/>
            </a:pPr>
            <a:endParaRPr lang="en-US" altLang="en-US" sz="1200" b="1" dirty="0">
              <a:latin typeface="Arial" panose="020B0604020202020204" pitchFamily="34" charset="0"/>
              <a:ea typeface="Arial" panose="020B0604020202020204" pitchFamily="34" charset="0"/>
            </a:endParaRPr>
          </a:p>
          <a:p>
            <a:pPr marL="0" lvl="0" indent="0">
              <a:tabLst/>
            </a:pPr>
            <a:endParaRPr lang="en-US" altLang="en-US" sz="1200" dirty="0">
              <a:latin typeface="Arial" panose="020B0604020202020204" pitchFamily="34" charset="0"/>
            </a:endParaRPr>
          </a:p>
          <a:p>
            <a:endParaRPr lang="en-AU" sz="1200" dirty="0"/>
          </a:p>
        </p:txBody>
      </p:sp>
    </p:spTree>
    <p:extLst>
      <p:ext uri="{BB962C8B-B14F-4D97-AF65-F5344CB8AC3E}">
        <p14:creationId xmlns:p14="http://schemas.microsoft.com/office/powerpoint/2010/main" val="1709395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Hazard Communication Program</a:t>
            </a:r>
            <a:endParaRPr lang="en-AU" dirty="0"/>
          </a:p>
        </p:txBody>
      </p:sp>
      <p:sp>
        <p:nvSpPr>
          <p:cNvPr id="3" name="Content Placeholder 2"/>
          <p:cNvSpPr>
            <a:spLocks noGrp="1"/>
          </p:cNvSpPr>
          <p:nvPr>
            <p:ph idx="1"/>
          </p:nvPr>
        </p:nvSpPr>
        <p:spPr/>
        <p:txBody>
          <a:bodyPr>
            <a:normAutofit/>
          </a:bodyPr>
          <a:lstStyle/>
          <a:p>
            <a:pPr marL="0" lvl="0" indent="0">
              <a:tabLst/>
            </a:pPr>
            <a:r>
              <a:rPr lang="en-US" altLang="en-US" sz="1400" b="1" dirty="0">
                <a:solidFill>
                  <a:srgbClr val="FF3200"/>
                </a:solidFill>
                <a:latin typeface="Arial" panose="020B0604020202020204" pitchFamily="34" charset="0"/>
                <a:ea typeface="Arial" panose="020B0604020202020204" pitchFamily="34" charset="0"/>
              </a:rPr>
              <a:t>SAFETY DATA SHEETS – THEIR USE AND PURPOSE </a:t>
            </a:r>
            <a:endParaRPr lang="en-US" altLang="en-US" sz="1400" b="1" dirty="0" smtClean="0">
              <a:solidFill>
                <a:srgbClr val="FF3200"/>
              </a:solidFill>
              <a:latin typeface="Arial" panose="020B0604020202020204" pitchFamily="34" charset="0"/>
              <a:ea typeface="Arial" panose="020B0604020202020204" pitchFamily="34" charset="0"/>
            </a:endParaRPr>
          </a:p>
          <a:p>
            <a:pPr marL="0" lvl="0" indent="0">
              <a:tabLst/>
            </a:pPr>
            <a:endParaRPr lang="en-US" altLang="en-US" sz="1400" b="1" dirty="0" smtClean="0">
              <a:solidFill>
                <a:srgbClr val="FF3200"/>
              </a:solidFill>
              <a:latin typeface="Arial" panose="020B0604020202020204" pitchFamily="34" charset="0"/>
              <a:ea typeface="Arial" panose="020B0604020202020204" pitchFamily="34" charset="0"/>
            </a:endParaRPr>
          </a:p>
          <a:p>
            <a:pPr marL="0" lvl="0" indent="0">
              <a:tabLst/>
            </a:pPr>
            <a:r>
              <a:rPr lang="en-US" altLang="en-US" sz="1200" b="1" u="sng" dirty="0" smtClean="0">
                <a:solidFill>
                  <a:srgbClr val="1A1A1A"/>
                </a:solidFill>
                <a:latin typeface="Arial" panose="020B0604020202020204" pitchFamily="34" charset="0"/>
                <a:ea typeface="Arial" panose="020B0604020202020204" pitchFamily="34" charset="0"/>
              </a:rPr>
              <a:t>SUMMARY</a:t>
            </a:r>
            <a:endParaRPr lang="en-US" altLang="en-US" sz="1200" b="1" u="sng"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The Safety Data Sheet is prepared and provided for yours and others safety. It is up to</a:t>
            </a:r>
            <a:endParaRPr lang="en-US" altLang="en-US" sz="1200"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each worker to study it with care and to apply all the required precautions and protections.</a:t>
            </a:r>
            <a:endParaRPr lang="en-AU" altLang="en-US" sz="1200" dirty="0">
              <a:latin typeface="Arial" panose="020B0604020202020204" pitchFamily="34" charset="0"/>
            </a:endParaRPr>
          </a:p>
          <a:p>
            <a:pPr marL="0" lvl="0" indent="0">
              <a:tabLst/>
            </a:pPr>
            <a:endParaRPr lang="en-AU" altLang="en-US" sz="1200" dirty="0">
              <a:latin typeface="Arial" panose="020B0604020202020204" pitchFamily="34" charset="0"/>
            </a:endParaRPr>
          </a:p>
          <a:p>
            <a:r>
              <a:rPr lang="en-US" altLang="en-US" sz="1200" dirty="0" smtClean="0">
                <a:solidFill>
                  <a:srgbClr val="1A1A1A"/>
                </a:solidFill>
                <a:latin typeface="Arial" panose="020B0604020202020204" pitchFamily="34" charset="0"/>
                <a:ea typeface="Arial" panose="020B0604020202020204" pitchFamily="34" charset="0"/>
              </a:rPr>
              <a:t>Contact your supervisor if you have any questions or further concerns.</a:t>
            </a:r>
            <a:endParaRPr lang="en-US" altLang="en-US" sz="1200" dirty="0" smtClean="0">
              <a:latin typeface="Arial" panose="020B0604020202020204" pitchFamily="34" charset="0"/>
            </a:endParaRPr>
          </a:p>
          <a:p>
            <a:endParaRPr lang="en-AU" sz="1200" dirty="0"/>
          </a:p>
        </p:txBody>
      </p:sp>
    </p:spTree>
    <p:extLst>
      <p:ext uri="{BB962C8B-B14F-4D97-AF65-F5344CB8AC3E}">
        <p14:creationId xmlns:p14="http://schemas.microsoft.com/office/powerpoint/2010/main" val="3247598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Glossary of Common SDS Terms</a:t>
            </a:r>
            <a:endParaRPr lang="en-AU" dirty="0"/>
          </a:p>
        </p:txBody>
      </p:sp>
      <p:sp>
        <p:nvSpPr>
          <p:cNvPr id="3" name="Content Placeholder 2"/>
          <p:cNvSpPr>
            <a:spLocks noGrp="1"/>
          </p:cNvSpPr>
          <p:nvPr>
            <p:ph idx="1"/>
          </p:nvPr>
        </p:nvSpPr>
        <p:spPr/>
        <p:txBody>
          <a:bodyPr>
            <a:normAutofit/>
          </a:bodyPr>
          <a:lstStyle/>
          <a:p>
            <a:pPr marL="0" lvl="0" indent="0">
              <a:tabLst/>
            </a:pPr>
            <a:r>
              <a:rPr lang="en-US" altLang="en-US" sz="1200" b="1" dirty="0">
                <a:solidFill>
                  <a:srgbClr val="1A1A1A"/>
                </a:solidFill>
                <a:latin typeface="Arial" panose="020B0604020202020204" pitchFamily="34" charset="0"/>
                <a:ea typeface="Arial" panose="020B0604020202020204" pitchFamily="34" charset="0"/>
              </a:rPr>
              <a:t>ACUTE EFFECT</a:t>
            </a:r>
            <a:endParaRPr lang="en-US" altLang="en-US" sz="1200" b="1"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Adverse symptoms that develop rapidly (usually within 24 hours</a:t>
            </a:r>
            <a:r>
              <a:rPr lang="en-US" altLang="en-US" sz="1200" dirty="0" smtClean="0">
                <a:solidFill>
                  <a:srgbClr val="1A1A1A"/>
                </a:solidFill>
                <a:latin typeface="Arial" panose="020B0604020202020204" pitchFamily="34" charset="0"/>
                <a:ea typeface="Arial" panose="020B0604020202020204" pitchFamily="34" charset="0"/>
              </a:rPr>
              <a:t>)</a:t>
            </a:r>
          </a:p>
          <a:p>
            <a:pPr marL="0" lvl="0" indent="0">
              <a:tabLst/>
            </a:pPr>
            <a:endParaRPr lang="en-AU" altLang="en-US" sz="1200" dirty="0">
              <a:latin typeface="Arial" panose="020B0604020202020204" pitchFamily="34" charset="0"/>
            </a:endParaRPr>
          </a:p>
          <a:p>
            <a:pPr marL="0" lvl="0" indent="0">
              <a:tabLst/>
            </a:pPr>
            <a:r>
              <a:rPr lang="en-US" altLang="en-US" sz="1200" b="1" dirty="0">
                <a:solidFill>
                  <a:srgbClr val="1A1A1A"/>
                </a:solidFill>
                <a:latin typeface="Arial" panose="020B0604020202020204" pitchFamily="34" charset="0"/>
                <a:ea typeface="Arial" panose="020B0604020202020204" pitchFamily="34" charset="0"/>
              </a:rPr>
              <a:t>ACUTE TOXICITY</a:t>
            </a:r>
            <a:endParaRPr lang="en-US" altLang="en-US" sz="1200" b="1" dirty="0">
              <a:latin typeface="Arial" panose="020B0604020202020204" pitchFamily="34" charset="0"/>
              <a:ea typeface="Arial" panose="020B0604020202020204" pitchFamily="34" charset="0"/>
            </a:endParaRPr>
          </a:p>
          <a:p>
            <a:pPr marL="0" lvl="0" indent="0">
              <a:tabLst/>
            </a:pPr>
            <a:r>
              <a:rPr lang="en-US" altLang="en-US" sz="1200" dirty="0">
                <a:solidFill>
                  <a:srgbClr val="1A1A1A"/>
                </a:solidFill>
                <a:latin typeface="Arial" panose="020B0604020202020204" pitchFamily="34" charset="0"/>
                <a:ea typeface="Arial" panose="020B0604020202020204" pitchFamily="34" charset="0"/>
              </a:rPr>
              <a:t>Adverse effects that result from a single dose or a brief exposure to a </a:t>
            </a:r>
            <a:r>
              <a:rPr lang="en-US" altLang="en-US" sz="1200" dirty="0" smtClean="0">
                <a:solidFill>
                  <a:srgbClr val="1A1A1A"/>
                </a:solidFill>
                <a:latin typeface="Arial" panose="020B0604020202020204" pitchFamily="34" charset="0"/>
                <a:ea typeface="Arial" panose="020B0604020202020204" pitchFamily="34" charset="0"/>
              </a:rPr>
              <a:t>substance</a:t>
            </a:r>
          </a:p>
          <a:p>
            <a:pPr marL="0" lvl="0" indent="0">
              <a:tabLst/>
            </a:pPr>
            <a:endParaRPr lang="en-AU" altLang="en-US" sz="1200" dirty="0">
              <a:latin typeface="Arial" panose="020B0604020202020204" pitchFamily="34" charset="0"/>
            </a:endParaRPr>
          </a:p>
          <a:p>
            <a:pPr marL="0" lvl="0" indent="0">
              <a:tabLst/>
            </a:pPr>
            <a:r>
              <a:rPr lang="en-US" altLang="en-US" sz="1200" b="1" dirty="0">
                <a:solidFill>
                  <a:srgbClr val="1A1A1A"/>
                </a:solidFill>
                <a:latin typeface="Arial" panose="020B0604020202020204" pitchFamily="34" charset="0"/>
                <a:ea typeface="Arial" panose="020B0604020202020204" pitchFamily="34" charset="0"/>
              </a:rPr>
              <a:t>ASPHYXIANT</a:t>
            </a:r>
            <a:endParaRPr lang="en-US" altLang="en-US" sz="1200" dirty="0" smtClean="0">
              <a:solidFill>
                <a:srgbClr val="1A1A1A"/>
              </a:solidFill>
              <a:latin typeface="Arial" panose="020B0604020202020204" pitchFamily="34" charset="0"/>
              <a:ea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A vapor or gas that </a:t>
            </a:r>
          </a:p>
          <a:p>
            <a:pPr lvl="0"/>
            <a:endParaRPr lang="en-US" altLang="en-US" sz="1200" dirty="0" smtClean="0">
              <a:solidFill>
                <a:srgbClr val="1A1A1A"/>
              </a:solidFill>
              <a:latin typeface="Arial" panose="020B0604020202020204" pitchFamily="34" charset="0"/>
              <a:ea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“C” or CEILING</a:t>
            </a:r>
            <a:endParaRPr lang="en-US" altLang="en-US" sz="1200" dirty="0" smtClean="0">
              <a:latin typeface="Arial" panose="020B0604020202020204" pitchFamily="34" charset="0"/>
            </a:endParaRPr>
          </a:p>
          <a:p>
            <a:pPr marL="0" lvl="0"/>
            <a:r>
              <a:rPr lang="en-US" altLang="en-US" sz="1200" dirty="0" smtClean="0">
                <a:solidFill>
                  <a:srgbClr val="1A1A1A"/>
                </a:solidFill>
                <a:latin typeface="Arial" panose="020B0604020202020204" pitchFamily="34" charset="0"/>
                <a:ea typeface="Arial" panose="020B0604020202020204" pitchFamily="34" charset="0"/>
              </a:rPr>
              <a:t>The maximum allowable workplace concentration limit for an airborne substance. </a:t>
            </a:r>
            <a:br>
              <a:rPr lang="en-US" altLang="en-US" sz="1200" dirty="0" smtClean="0">
                <a:solidFill>
                  <a:srgbClr val="1A1A1A"/>
                </a:solidFill>
                <a:latin typeface="Arial" panose="020B0604020202020204" pitchFamily="34" charset="0"/>
                <a:ea typeface="Arial" panose="020B0604020202020204" pitchFamily="34" charset="0"/>
              </a:rPr>
            </a:br>
            <a:r>
              <a:rPr lang="en-US" altLang="en-US" sz="1200" b="1" dirty="0" smtClean="0">
                <a:solidFill>
                  <a:srgbClr val="FF3200"/>
                </a:solidFill>
                <a:latin typeface="Arial" panose="020B0604020202020204" pitchFamily="34" charset="0"/>
                <a:ea typeface="Arial" panose="020B0604020202020204" pitchFamily="34" charset="0"/>
              </a:rPr>
              <a:t>NOT TO BE EXCEEDED, EVEN MOMENTARILY</a:t>
            </a:r>
          </a:p>
          <a:p>
            <a:pPr lvl="0"/>
            <a:endParaRPr lang="en-US"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CARCINOGEN</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A substance or agent that causes cancer.</a:t>
            </a:r>
          </a:p>
          <a:p>
            <a:pPr lvl="0"/>
            <a:endParaRPr lang="en-US" altLang="en-US" sz="1200" b="1" dirty="0">
              <a:latin typeface="Arial" panose="020B0604020202020204" pitchFamily="34" charset="0"/>
              <a:ea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CHRONIC EFFECT</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Symptoms which develop slowly over a long period of time or which recur frequently.</a:t>
            </a:r>
          </a:p>
          <a:p>
            <a:pPr lvl="0"/>
            <a:endParaRPr lang="en-US"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CHRONIC TOXICITY</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Adverse effects resulting from repeated or prolonged exposure to a substance.</a:t>
            </a:r>
            <a:endParaRPr lang="en-US" altLang="en-US" sz="1200" dirty="0" smtClean="0">
              <a:latin typeface="Arial" panose="020B0604020202020204" pitchFamily="34" charset="0"/>
            </a:endParaRPr>
          </a:p>
          <a:p>
            <a:endParaRPr lang="en-AU" sz="1200" dirty="0"/>
          </a:p>
        </p:txBody>
      </p:sp>
    </p:spTree>
    <p:extLst>
      <p:ext uri="{BB962C8B-B14F-4D97-AF65-F5344CB8AC3E}">
        <p14:creationId xmlns:p14="http://schemas.microsoft.com/office/powerpoint/2010/main" val="3883428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Glossary of Common SDS Terms</a:t>
            </a:r>
            <a:endParaRPr lang="en-AU" dirty="0"/>
          </a:p>
        </p:txBody>
      </p:sp>
      <p:sp>
        <p:nvSpPr>
          <p:cNvPr id="3" name="Content Placeholder 2"/>
          <p:cNvSpPr>
            <a:spLocks noGrp="1"/>
          </p:cNvSpPr>
          <p:nvPr>
            <p:ph idx="1"/>
          </p:nvPr>
        </p:nvSpPr>
        <p:spPr/>
        <p:txBody>
          <a:bodyPr>
            <a:normAutofit/>
          </a:bodyPr>
          <a:lstStyle/>
          <a:p>
            <a:pPr lvl="0"/>
            <a:r>
              <a:rPr lang="en-US" altLang="en-US" sz="1200" b="1" dirty="0" smtClean="0">
                <a:solidFill>
                  <a:srgbClr val="1A1A1A"/>
                </a:solidFill>
                <a:latin typeface="Arial" panose="020B0604020202020204" pitchFamily="34" charset="0"/>
                <a:ea typeface="Arial" panose="020B0604020202020204" pitchFamily="34" charset="0"/>
              </a:rPr>
              <a:t>COMBUSTIBLE MATERIAL</a:t>
            </a:r>
            <a:endParaRPr lang="en-US" altLang="en-US" sz="1200" b="1" dirty="0" smtClean="0">
              <a:latin typeface="Arial" panose="020B0604020202020204" pitchFamily="34" charset="0"/>
              <a:ea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Material that burns after being heated sufficiently; flashpoint above 38ºC.</a:t>
            </a:r>
          </a:p>
          <a:p>
            <a:pPr lvl="0"/>
            <a:endParaRPr lang="en-AU"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CORROSIVE</a:t>
            </a:r>
            <a:endParaRPr lang="en-US" altLang="en-US" sz="1200" b="1" dirty="0" smtClean="0">
              <a:latin typeface="Arial" panose="020B0604020202020204" pitchFamily="34" charset="0"/>
              <a:ea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A substance that causes chemical burns or destructively attacks body tissue.</a:t>
            </a:r>
          </a:p>
          <a:p>
            <a:pPr lvl="0"/>
            <a:endParaRPr lang="en-AU"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DECOMPOSITION</a:t>
            </a:r>
            <a:endParaRPr lang="en-US" altLang="en-US" sz="1200" dirty="0" smtClean="0">
              <a:solidFill>
                <a:srgbClr val="1A1A1A"/>
              </a:solidFill>
              <a:latin typeface="Arial" panose="020B0604020202020204" pitchFamily="34" charset="0"/>
              <a:ea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Chemical breakdown of a substance.</a:t>
            </a:r>
          </a:p>
          <a:p>
            <a:pPr lvl="0"/>
            <a:endParaRPr lang="en-US"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DERMAL</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By or through the skin</a:t>
            </a:r>
          </a:p>
          <a:p>
            <a:pPr lvl="0"/>
            <a:endParaRPr lang="en-US"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FLASH POINT</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The lowest temperature at which a liquid will give off enough flammable vapor to ignite when exposed to a flame.</a:t>
            </a:r>
          </a:p>
          <a:p>
            <a:pPr lvl="0"/>
            <a:endParaRPr lang="en-US"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FLAMMABLE MATERIAL</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A material that catches fire readily and burns rapidly; flash point of 38ºC or less.</a:t>
            </a:r>
          </a:p>
          <a:p>
            <a:pPr lvl="0"/>
            <a:endParaRPr lang="en-US"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FLAMMABLE MATERIAL</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A material that catches fire readily and burns rapidly; flash point of 38ºC or less.</a:t>
            </a:r>
          </a:p>
          <a:p>
            <a:pPr lvl="0"/>
            <a:endParaRPr lang="en-US"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INGESTION</a:t>
            </a:r>
            <a:endParaRPr lang="en-US" altLang="en-US" sz="1200" dirty="0" smtClean="0">
              <a:latin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Swallowing.</a:t>
            </a:r>
            <a:endParaRPr lang="en-US" altLang="en-US" sz="1200" b="1" dirty="0" smtClean="0">
              <a:latin typeface="Arial" panose="020B0604020202020204" pitchFamily="34" charset="0"/>
              <a:ea typeface="Arial" panose="020B0604020202020204" pitchFamily="34" charset="0"/>
            </a:endParaRPr>
          </a:p>
          <a:p>
            <a:pPr marL="0" lvl="0" indent="0">
              <a:tabLst/>
            </a:pPr>
            <a:endParaRPr lang="en-US" altLang="en-US" sz="1200" dirty="0" smtClean="0">
              <a:latin typeface="Arial" panose="020B0604020202020204" pitchFamily="34" charset="0"/>
            </a:endParaRPr>
          </a:p>
          <a:p>
            <a:endParaRPr lang="en-AU" sz="1200" dirty="0"/>
          </a:p>
        </p:txBody>
      </p:sp>
    </p:spTree>
    <p:extLst>
      <p:ext uri="{BB962C8B-B14F-4D97-AF65-F5344CB8AC3E}">
        <p14:creationId xmlns:p14="http://schemas.microsoft.com/office/powerpoint/2010/main" val="2673847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Glossary of Common SDS Terms</a:t>
            </a:r>
            <a:endParaRPr lang="en-AU" dirty="0"/>
          </a:p>
        </p:txBody>
      </p:sp>
      <p:sp>
        <p:nvSpPr>
          <p:cNvPr id="3" name="Content Placeholder 2"/>
          <p:cNvSpPr>
            <a:spLocks noGrp="1"/>
          </p:cNvSpPr>
          <p:nvPr>
            <p:ph idx="1"/>
          </p:nvPr>
        </p:nvSpPr>
        <p:spPr/>
        <p:txBody>
          <a:bodyPr>
            <a:normAutofit/>
          </a:bodyPr>
          <a:lstStyle/>
          <a:p>
            <a:pPr lvl="0"/>
            <a:r>
              <a:rPr lang="en-US" altLang="en-US" sz="1200" b="1" dirty="0" smtClean="0">
                <a:solidFill>
                  <a:srgbClr val="1A1A1A"/>
                </a:solidFill>
                <a:latin typeface="Arial" panose="020B0604020202020204" pitchFamily="34" charset="0"/>
                <a:ea typeface="Arial" panose="020B0604020202020204" pitchFamily="34" charset="0"/>
              </a:rPr>
              <a:t>IRRITANT</a:t>
            </a:r>
            <a:endParaRPr lang="en-US" altLang="en-US" sz="1200" b="1" dirty="0" smtClean="0">
              <a:latin typeface="Arial" panose="020B0604020202020204" pitchFamily="34" charset="0"/>
              <a:ea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Can cause an inflammatory response or reaction to the eye, skin or respiratory system at the site of contact.</a:t>
            </a:r>
          </a:p>
          <a:p>
            <a:pPr lvl="0"/>
            <a:endParaRPr lang="en-AU"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MUTAGEN</a:t>
            </a:r>
            <a:endParaRPr lang="en-US" altLang="en-US" sz="1200" b="1" dirty="0" smtClean="0">
              <a:latin typeface="Arial" panose="020B0604020202020204" pitchFamily="34" charset="0"/>
              <a:ea typeface="Arial" panose="020B0604020202020204" pitchFamily="34" charset="0"/>
            </a:endParaRPr>
          </a:p>
          <a:p>
            <a:pPr lvl="0"/>
            <a:r>
              <a:rPr lang="en-US" altLang="en-US" sz="1200" dirty="0" smtClean="0">
                <a:solidFill>
                  <a:srgbClr val="1A1A1A"/>
                </a:solidFill>
                <a:latin typeface="Arial" panose="020B0604020202020204" pitchFamily="34" charset="0"/>
                <a:ea typeface="Arial" panose="020B0604020202020204" pitchFamily="34" charset="0"/>
              </a:rPr>
              <a:t>Causes mutations in DNA and living cells.</a:t>
            </a:r>
          </a:p>
          <a:p>
            <a:pPr lvl="0"/>
            <a:endParaRPr lang="en-AU" altLang="en-US" sz="1200" dirty="0" smtClean="0">
              <a:latin typeface="Arial" panose="020B0604020202020204" pitchFamily="34" charset="0"/>
            </a:endParaRPr>
          </a:p>
          <a:p>
            <a:pPr lvl="0"/>
            <a:r>
              <a:rPr lang="en-US" altLang="en-US" sz="1200" b="1" dirty="0" smtClean="0">
                <a:solidFill>
                  <a:srgbClr val="1A1A1A"/>
                </a:solidFill>
                <a:latin typeface="Arial" panose="020B0604020202020204" pitchFamily="34" charset="0"/>
                <a:ea typeface="Arial" panose="020B0604020202020204" pitchFamily="34" charset="0"/>
              </a:rPr>
              <a:t>OXIDIZER</a:t>
            </a:r>
            <a:endParaRPr lang="en-US" altLang="en-US" sz="1200" b="1" dirty="0" smtClean="0">
              <a:latin typeface="Arial" panose="020B0604020202020204" pitchFamily="34" charset="0"/>
              <a:ea typeface="Arial" panose="020B0604020202020204" pitchFamily="34" charset="0"/>
            </a:endParaRPr>
          </a:p>
          <a:p>
            <a:r>
              <a:rPr lang="en-US" altLang="en-US" sz="1200" dirty="0" smtClean="0">
                <a:solidFill>
                  <a:srgbClr val="1A1A1A"/>
                </a:solidFill>
                <a:latin typeface="Arial" panose="020B0604020202020204" pitchFamily="34" charset="0"/>
                <a:ea typeface="Arial" panose="020B0604020202020204" pitchFamily="34" charset="0"/>
              </a:rPr>
              <a:t>Any substance that releases </a:t>
            </a:r>
          </a:p>
          <a:p>
            <a:endParaRPr lang="en-US" altLang="en-US" sz="1200" dirty="0" smtClean="0">
              <a:solidFill>
                <a:srgbClr val="1A1A1A"/>
              </a:solidFill>
              <a:latin typeface="Arial" panose="020B0604020202020204" pitchFamily="34" charset="0"/>
              <a:ea typeface="Arial" panose="020B0604020202020204" pitchFamily="34" charset="0"/>
            </a:endParaRPr>
          </a:p>
          <a:p>
            <a:r>
              <a:rPr lang="en-US" sz="1200" b="1" dirty="0" smtClean="0">
                <a:solidFill>
                  <a:srgbClr val="1A1A1A"/>
                </a:solidFill>
                <a:latin typeface="Arial" panose="020B0604020202020204" pitchFamily="34" charset="0"/>
                <a:ea typeface="Arial" panose="020B0604020202020204" pitchFamily="34" charset="0"/>
              </a:rPr>
              <a:t>Ph</a:t>
            </a:r>
            <a:endParaRPr lang="en-AU" sz="1200" b="1" dirty="0" smtClean="0">
              <a:latin typeface="Arial" panose="020B0604020202020204" pitchFamily="34" charset="0"/>
              <a:ea typeface="Arial" panose="020B0604020202020204" pitchFamily="34" charset="0"/>
            </a:endParaRPr>
          </a:p>
          <a:p>
            <a:pPr marL="0"/>
            <a:r>
              <a:rPr lang="en-US" sz="1200" dirty="0" smtClean="0">
                <a:solidFill>
                  <a:srgbClr val="1A1A1A"/>
                </a:solidFill>
                <a:latin typeface="Arial" panose="020B0604020202020204" pitchFamily="34" charset="0"/>
                <a:ea typeface="Arial" panose="020B0604020202020204" pitchFamily="34" charset="0"/>
              </a:rPr>
              <a:t>Measures how acidic or caustic an aqueous liquid is on a scale of 1-14; pH=1 is very acidic, pH=7 indicates a neutral solution and pH=14 indicates a very caustic (basic, alkaline) solution.</a:t>
            </a:r>
          </a:p>
          <a:p>
            <a:endParaRPr lang="en-AU" sz="1200" dirty="0" smtClean="0">
              <a:latin typeface="Arial" panose="020B0604020202020204" pitchFamily="34" charset="0"/>
              <a:ea typeface="Arial" panose="020B0604020202020204" pitchFamily="34" charset="0"/>
            </a:endParaRPr>
          </a:p>
          <a:p>
            <a:pPr>
              <a:spcAft>
                <a:spcPts val="0"/>
              </a:spcAft>
            </a:pPr>
            <a:r>
              <a:rPr lang="en-US" sz="1200" b="1" dirty="0" smtClean="0">
                <a:solidFill>
                  <a:srgbClr val="1A1A1A"/>
                </a:solidFill>
                <a:latin typeface="Arial" panose="020B0604020202020204" pitchFamily="34" charset="0"/>
                <a:ea typeface="Arial" panose="020B0604020202020204" pitchFamily="34" charset="0"/>
              </a:rPr>
              <a:t>PEL</a:t>
            </a:r>
            <a:endParaRPr lang="en-AU" sz="1200" b="1" dirty="0" smtClean="0">
              <a:latin typeface="Arial" panose="020B0604020202020204" pitchFamily="34" charset="0"/>
              <a:ea typeface="Arial" panose="020B0604020202020204" pitchFamily="34" charset="0"/>
            </a:endParaRPr>
          </a:p>
          <a:p>
            <a:pPr>
              <a:spcAft>
                <a:spcPts val="0"/>
              </a:spcAft>
            </a:pPr>
            <a:r>
              <a:rPr lang="en-US" sz="1200" dirty="0" smtClean="0">
                <a:solidFill>
                  <a:srgbClr val="1A1A1A"/>
                </a:solidFill>
                <a:latin typeface="Arial" panose="020B0604020202020204" pitchFamily="34" charset="0"/>
                <a:ea typeface="Arial" panose="020B0604020202020204" pitchFamily="34" charset="0"/>
              </a:rPr>
              <a:t>Permissible Exposure Limit.</a:t>
            </a:r>
            <a:r>
              <a:rPr lang="en-US" sz="1200" dirty="0" smtClean="0">
                <a:latin typeface="Arial" panose="020B0604020202020204" pitchFamily="34" charset="0"/>
                <a:ea typeface="Arial" panose="020B0604020202020204" pitchFamily="34" charset="0"/>
              </a:rPr>
              <a:t> </a:t>
            </a:r>
          </a:p>
          <a:p>
            <a:pPr>
              <a:spcAft>
                <a:spcPts val="0"/>
              </a:spcAft>
            </a:pPr>
            <a:endParaRPr lang="en-AU" sz="1200" dirty="0" smtClean="0">
              <a:latin typeface="Arial" panose="020B0604020202020204" pitchFamily="34" charset="0"/>
              <a:ea typeface="Arial" panose="020B0604020202020204" pitchFamily="34" charset="0"/>
            </a:endParaRPr>
          </a:p>
          <a:p>
            <a:pPr>
              <a:spcAft>
                <a:spcPts val="0"/>
              </a:spcAft>
            </a:pPr>
            <a:r>
              <a:rPr lang="en-US" sz="1200" b="1" dirty="0" smtClean="0">
                <a:solidFill>
                  <a:srgbClr val="1A1A1A"/>
                </a:solidFill>
                <a:latin typeface="Arial" panose="020B0604020202020204" pitchFamily="34" charset="0"/>
                <a:ea typeface="Arial" panose="020B0604020202020204" pitchFamily="34" charset="0"/>
              </a:rPr>
              <a:t>REACTIVITY</a:t>
            </a:r>
            <a:endParaRPr lang="en-AU" sz="1200" b="1" dirty="0" smtClean="0">
              <a:latin typeface="Arial" panose="020B0604020202020204" pitchFamily="34" charset="0"/>
              <a:ea typeface="Arial" panose="020B0604020202020204" pitchFamily="34" charset="0"/>
            </a:endParaRPr>
          </a:p>
          <a:p>
            <a:pPr marL="0">
              <a:spcAft>
                <a:spcPts val="0"/>
              </a:spcAft>
            </a:pPr>
            <a:r>
              <a:rPr lang="en-US" sz="1200" dirty="0" smtClean="0">
                <a:solidFill>
                  <a:srgbClr val="1A1A1A"/>
                </a:solidFill>
                <a:latin typeface="Arial" panose="020B0604020202020204" pitchFamily="34" charset="0"/>
                <a:ea typeface="Arial" panose="020B0604020202020204" pitchFamily="34" charset="0"/>
              </a:rPr>
              <a:t>The relative ability of a substance to undergo chemical change by combining with another substance or by breaking down. Certain conditions such as heat and light may make a substance more reactive. An explosion is a very rapid reaction</a:t>
            </a:r>
            <a:endParaRPr lang="en-AU" sz="1200" dirty="0" smtClean="0">
              <a:latin typeface="Arial" panose="020B0604020202020204" pitchFamily="34" charset="0"/>
              <a:ea typeface="Arial" panose="020B0604020202020204" pitchFamily="34" charset="0"/>
            </a:endParaRPr>
          </a:p>
          <a:p>
            <a:endParaRPr lang="en-US" altLang="en-US" sz="1200" dirty="0" smtClean="0">
              <a:latin typeface="Arial" panose="020B0604020202020204" pitchFamily="34" charset="0"/>
            </a:endParaRPr>
          </a:p>
          <a:p>
            <a:endParaRPr lang="en-AU" sz="1200" dirty="0"/>
          </a:p>
        </p:txBody>
      </p:sp>
    </p:spTree>
    <p:extLst>
      <p:ext uri="{BB962C8B-B14F-4D97-AF65-F5344CB8AC3E}">
        <p14:creationId xmlns:p14="http://schemas.microsoft.com/office/powerpoint/2010/main" val="265201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Glossary of Common SDS Terms</a:t>
            </a:r>
            <a:endParaRPr lang="en-AU" dirty="0"/>
          </a:p>
        </p:txBody>
      </p:sp>
      <p:sp>
        <p:nvSpPr>
          <p:cNvPr id="3" name="Content Placeholder 2"/>
          <p:cNvSpPr>
            <a:spLocks noGrp="1"/>
          </p:cNvSpPr>
          <p:nvPr>
            <p:ph idx="1"/>
          </p:nvPr>
        </p:nvSpPr>
        <p:spPr/>
        <p:txBody>
          <a:bodyPr>
            <a:normAutofit lnSpcReduction="10000"/>
          </a:bodyPr>
          <a:lstStyle/>
          <a:p>
            <a:r>
              <a:rPr lang="en-US" sz="1200" b="1" dirty="0" smtClean="0">
                <a:latin typeface="Arial" panose="020B0604020202020204" pitchFamily="34" charset="0"/>
                <a:cs typeface="Arial" panose="020B0604020202020204" pitchFamily="34" charset="0"/>
              </a:rPr>
              <a:t>SENSITIZER</a:t>
            </a:r>
            <a:endParaRPr lang="en-AU"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Repeated exposure may cause a marked reaction not necessarily limited to the site of contact.</a:t>
            </a:r>
          </a:p>
          <a:p>
            <a:endParaRPr lang="en-AU" sz="1200" dirty="0" smtClean="0">
              <a:latin typeface="Arial" panose="020B0604020202020204" pitchFamily="34" charset="0"/>
              <a:cs typeface="Arial" panose="020B0604020202020204" pitchFamily="34" charset="0"/>
            </a:endParaRPr>
          </a:p>
          <a:p>
            <a:r>
              <a:rPr lang="en-US" sz="1200" b="1" dirty="0" smtClean="0">
                <a:latin typeface="Arial" panose="020B0604020202020204" pitchFamily="34" charset="0"/>
                <a:cs typeface="Arial" panose="020B0604020202020204" pitchFamily="34" charset="0"/>
              </a:rPr>
              <a:t>SOLUBILITY</a:t>
            </a:r>
            <a:endParaRPr lang="en-AU"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The amount of substance that can be dissolved in a solvent, usually water.</a:t>
            </a:r>
          </a:p>
          <a:p>
            <a:endParaRPr lang="en-AU" sz="1200" dirty="0" smtClean="0">
              <a:latin typeface="Arial" panose="020B0604020202020204" pitchFamily="34" charset="0"/>
              <a:cs typeface="Arial" panose="020B0604020202020204" pitchFamily="34" charset="0"/>
            </a:endParaRPr>
          </a:p>
          <a:p>
            <a:r>
              <a:rPr lang="en-US" sz="1200" b="1" dirty="0" smtClean="0">
                <a:latin typeface="Arial" panose="020B0604020202020204" pitchFamily="34" charset="0"/>
                <a:cs typeface="Arial" panose="020B0604020202020204" pitchFamily="34" charset="0"/>
              </a:rPr>
              <a:t>STEL</a:t>
            </a:r>
            <a:endParaRPr lang="en-AU"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Short Term Exposure Limit (often 15 minutes); a TLV</a:t>
            </a:r>
          </a:p>
          <a:p>
            <a:endParaRPr lang="en-AU" sz="1200" dirty="0" smtClean="0">
              <a:latin typeface="Arial" panose="020B0604020202020204" pitchFamily="34" charset="0"/>
              <a:cs typeface="Arial" panose="020B0604020202020204" pitchFamily="34" charset="0"/>
            </a:endParaRPr>
          </a:p>
          <a:p>
            <a:r>
              <a:rPr lang="en-US" sz="1200" b="1" dirty="0" smtClean="0">
                <a:latin typeface="Arial" panose="020B0604020202020204" pitchFamily="34" charset="0"/>
                <a:cs typeface="Arial" panose="020B0604020202020204" pitchFamily="34" charset="0"/>
              </a:rPr>
              <a:t>TERATOGEN</a:t>
            </a:r>
            <a:endParaRPr lang="en-AU"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Causes growth abnormalities in the fetus.</a:t>
            </a:r>
          </a:p>
          <a:p>
            <a:endParaRPr lang="en-AU" sz="1200" dirty="0" smtClean="0">
              <a:latin typeface="Arial" panose="020B0604020202020204" pitchFamily="34" charset="0"/>
              <a:cs typeface="Arial" panose="020B0604020202020204" pitchFamily="34" charset="0"/>
            </a:endParaRPr>
          </a:p>
          <a:p>
            <a:r>
              <a:rPr lang="en-US" sz="1200" b="1" dirty="0" smtClean="0">
                <a:latin typeface="Arial" panose="020B0604020202020204" pitchFamily="34" charset="0"/>
                <a:cs typeface="Arial" panose="020B0604020202020204" pitchFamily="34" charset="0"/>
              </a:rPr>
              <a:t>TLV</a:t>
            </a:r>
            <a:endParaRPr lang="en-AU" sz="1200" dirty="0" smtClean="0">
              <a:latin typeface="Arial" panose="020B0604020202020204" pitchFamily="34" charset="0"/>
              <a:cs typeface="Arial" panose="020B0604020202020204" pitchFamily="34" charset="0"/>
            </a:endParaRPr>
          </a:p>
          <a:p>
            <a:pPr marL="0"/>
            <a:r>
              <a:rPr lang="en-US" sz="1200" dirty="0" smtClean="0">
                <a:latin typeface="Arial" panose="020B0604020202020204" pitchFamily="34" charset="0"/>
                <a:cs typeface="Arial" panose="020B0604020202020204" pitchFamily="34" charset="0"/>
              </a:rPr>
              <a:t>Threshold Limit Value; the airborne concentration of a substance calculated to be safe for most workers. The TLV is measure in units of parts per million (ppm) or milligrams per cubic metre (mg/m3). The PEL, STEL and TWA are types of TLV.</a:t>
            </a:r>
          </a:p>
          <a:p>
            <a:endParaRPr lang="en-AU" sz="1200" dirty="0" smtClean="0">
              <a:latin typeface="Arial" panose="020B0604020202020204" pitchFamily="34" charset="0"/>
              <a:cs typeface="Arial" panose="020B0604020202020204" pitchFamily="34" charset="0"/>
            </a:endParaRPr>
          </a:p>
          <a:p>
            <a:r>
              <a:rPr lang="en-US" sz="1200" b="1" dirty="0" smtClean="0">
                <a:latin typeface="Arial" panose="020B0604020202020204" pitchFamily="34" charset="0"/>
                <a:cs typeface="Arial" panose="020B0604020202020204" pitchFamily="34" charset="0"/>
              </a:rPr>
              <a:t>TOXICITY</a:t>
            </a:r>
            <a:endParaRPr lang="en-AU" sz="1200" dirty="0" smtClean="0">
              <a:latin typeface="Arial" panose="020B0604020202020204" pitchFamily="34" charset="0"/>
              <a:cs typeface="Arial" panose="020B0604020202020204" pitchFamily="34" charset="0"/>
            </a:endParaRPr>
          </a:p>
          <a:p>
            <a:pPr marL="0"/>
            <a:r>
              <a:rPr lang="en-US" sz="1200" dirty="0" smtClean="0">
                <a:latin typeface="Arial" panose="020B0604020202020204" pitchFamily="34" charset="0"/>
                <a:cs typeface="Arial" panose="020B0604020202020204" pitchFamily="34" charset="0"/>
              </a:rPr>
              <a:t>The capacity of a substance to product a harmful effect when the substance has reached a sufficient concentration at a certain site in the body.</a:t>
            </a:r>
          </a:p>
          <a:p>
            <a:endParaRPr lang="en-AU" sz="1200" dirty="0" smtClean="0">
              <a:latin typeface="Arial" panose="020B0604020202020204" pitchFamily="34" charset="0"/>
              <a:cs typeface="Arial" panose="020B0604020202020204" pitchFamily="34" charset="0"/>
            </a:endParaRPr>
          </a:p>
          <a:p>
            <a:r>
              <a:rPr lang="en-US" sz="1200" b="1" dirty="0" smtClean="0">
                <a:latin typeface="Arial" panose="020B0604020202020204" pitchFamily="34" charset="0"/>
                <a:cs typeface="Arial" panose="020B0604020202020204" pitchFamily="34" charset="0"/>
              </a:rPr>
              <a:t>TOXIC SUBSTANCE</a:t>
            </a:r>
            <a:endParaRPr lang="en-AU"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A substance which can cause acute or chronic injury. </a:t>
            </a:r>
          </a:p>
          <a:p>
            <a:endParaRPr lang="en-AU" sz="1200" dirty="0" smtClean="0">
              <a:latin typeface="Arial" panose="020B0604020202020204" pitchFamily="34" charset="0"/>
              <a:cs typeface="Arial" panose="020B0604020202020204" pitchFamily="34" charset="0"/>
            </a:endParaRPr>
          </a:p>
          <a:p>
            <a:r>
              <a:rPr lang="en-US" sz="1200" b="1" dirty="0" smtClean="0">
                <a:latin typeface="Arial" panose="020B0604020202020204" pitchFamily="34" charset="0"/>
                <a:cs typeface="Arial" panose="020B0604020202020204" pitchFamily="34" charset="0"/>
              </a:rPr>
              <a:t>TWA</a:t>
            </a:r>
            <a:endParaRPr lang="en-AU"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Time weighted average. The TLV for an eight hour working day.</a:t>
            </a:r>
            <a:endParaRPr lang="en-AU"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6410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a typeface="Arial" panose="020B0604020202020204" pitchFamily="34" charset="0"/>
              </a:rPr>
              <a:t>Chemical Safety and Handling</a:t>
            </a:r>
            <a:r>
              <a:rPr lang="en-US" dirty="0">
                <a:ea typeface="Arial" panose="020B0604020202020204" pitchFamily="34" charset="0"/>
              </a:rPr>
              <a:t> </a:t>
            </a:r>
            <a:r>
              <a:rPr lang="en-US" dirty="0" smtClean="0">
                <a:ea typeface="Arial" panose="020B0604020202020204" pitchFamily="34" charset="0"/>
              </a:rPr>
              <a:t>Procedures</a:t>
            </a:r>
            <a:endParaRPr lang="en-AU" dirty="0"/>
          </a:p>
        </p:txBody>
      </p:sp>
      <p:sp>
        <p:nvSpPr>
          <p:cNvPr id="3" name="Content Placeholder 2"/>
          <p:cNvSpPr>
            <a:spLocks noGrp="1"/>
          </p:cNvSpPr>
          <p:nvPr>
            <p:ph idx="1"/>
          </p:nvPr>
        </p:nvSpPr>
        <p:spPr/>
        <p:txBody>
          <a:bodyPr>
            <a:normAutofit lnSpcReduction="10000"/>
          </a:bodyPr>
          <a:lstStyle/>
          <a:p>
            <a:pPr marL="0" indent="0">
              <a:spcBef>
                <a:spcPts val="315"/>
              </a:spcBef>
              <a:tabLst>
                <a:tab pos="1617345" algn="l"/>
              </a:tabLst>
            </a:pPr>
            <a:r>
              <a:rPr lang="en-US" sz="1200" b="1" spc="-5" dirty="0" smtClean="0">
                <a:solidFill>
                  <a:srgbClr val="1A1A1A"/>
                </a:solidFill>
                <a:latin typeface="Arial" panose="020B0604020202020204" pitchFamily="34" charset="0"/>
                <a:ea typeface="Arial" panose="020B0604020202020204" pitchFamily="34" charset="0"/>
              </a:rPr>
              <a:t>1. LABELS</a:t>
            </a:r>
            <a:endParaRPr lang="en-AU" sz="1200" b="1" spc="-5" dirty="0" smtClean="0">
              <a:latin typeface="Arial" panose="020B0604020202020204" pitchFamily="34" charset="0"/>
              <a:ea typeface="Arial" panose="020B0604020202020204" pitchFamily="34" charset="0"/>
            </a:endParaRPr>
          </a:p>
          <a:p>
            <a:pPr marL="171450" lvl="0" indent="-171450">
              <a:spcBef>
                <a:spcPts val="200"/>
              </a:spcBef>
              <a:spcAft>
                <a:spcPts val="0"/>
              </a:spcAft>
              <a:buClr>
                <a:srgbClr val="111111"/>
              </a:buClr>
              <a:buSzPts val="1150"/>
              <a:buFont typeface="Arial" panose="020B0604020202020204" pitchFamily="34" charset="0"/>
              <a:buChar char="•"/>
              <a:tabLst>
                <a:tab pos="1610360" algn="l"/>
                <a:tab pos="1610995" algn="l"/>
              </a:tabLst>
            </a:pPr>
            <a:r>
              <a:rPr lang="en-US" sz="1200" dirty="0" smtClean="0">
                <a:solidFill>
                  <a:srgbClr val="1A1A1A"/>
                </a:solidFill>
                <a:latin typeface="Arial" panose="020B0604020202020204" pitchFamily="34" charset="0"/>
                <a:ea typeface="Arial" panose="020B0604020202020204" pitchFamily="34" charset="0"/>
              </a:rPr>
              <a:t>Ensure the bottle has the correct product in it and the correct</a:t>
            </a:r>
            <a:r>
              <a:rPr lang="en-US" sz="1200" spc="10"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label.</a:t>
            </a:r>
            <a:endParaRPr lang="en-AU" sz="1200" dirty="0" smtClean="0">
              <a:latin typeface="Arial" panose="020B0604020202020204" pitchFamily="34" charset="0"/>
              <a:ea typeface="Arial" panose="020B0604020202020204" pitchFamily="34" charset="0"/>
            </a:endParaRPr>
          </a:p>
          <a:p>
            <a:pPr marL="171450" lvl="0" indent="-171450">
              <a:spcBef>
                <a:spcPts val="205"/>
              </a:spcBef>
              <a:spcAft>
                <a:spcPts val="0"/>
              </a:spcAft>
              <a:buClr>
                <a:srgbClr val="111111"/>
              </a:buClr>
              <a:buSzPts val="1150"/>
              <a:buFont typeface="Arial" panose="020B0604020202020204" pitchFamily="34" charset="0"/>
              <a:buChar char="•"/>
              <a:tabLst>
                <a:tab pos="1610360" algn="l"/>
                <a:tab pos="1610995" algn="l"/>
              </a:tabLst>
            </a:pPr>
            <a:r>
              <a:rPr lang="en-US" sz="1200" dirty="0" smtClean="0">
                <a:solidFill>
                  <a:srgbClr val="1A1A1A"/>
                </a:solidFill>
                <a:latin typeface="Arial" panose="020B0604020202020204" pitchFamily="34" charset="0"/>
                <a:ea typeface="Arial" panose="020B0604020202020204" pitchFamily="34" charset="0"/>
              </a:rPr>
              <a:t>Do not use unlabelled chemicals and replace any labels which are damaged or</a:t>
            </a:r>
            <a:r>
              <a:rPr lang="en-US" sz="1200" spc="70"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illegible.</a:t>
            </a:r>
          </a:p>
          <a:p>
            <a:pPr marL="171450" lvl="0" indent="-171450">
              <a:spcBef>
                <a:spcPts val="205"/>
              </a:spcBef>
              <a:spcAft>
                <a:spcPts val="0"/>
              </a:spcAft>
              <a:buClr>
                <a:srgbClr val="111111"/>
              </a:buClr>
              <a:buSzPts val="1150"/>
              <a:buFont typeface="Arial" panose="020B0604020202020204" pitchFamily="34" charset="0"/>
              <a:buChar char="•"/>
              <a:tabLst>
                <a:tab pos="1610360" algn="l"/>
                <a:tab pos="1610995" algn="l"/>
              </a:tabLst>
            </a:pPr>
            <a:endParaRPr lang="en-AU" sz="1200" dirty="0" smtClean="0">
              <a:latin typeface="Arial" panose="020B0604020202020204" pitchFamily="34" charset="0"/>
              <a:ea typeface="Arial" panose="020B0604020202020204" pitchFamily="34" charset="0"/>
            </a:endParaRPr>
          </a:p>
          <a:p>
            <a:pPr lvl="0">
              <a:spcBef>
                <a:spcPts val="205"/>
              </a:spcBef>
              <a:spcAft>
                <a:spcPts val="0"/>
              </a:spcAft>
              <a:buClr>
                <a:srgbClr val="111111"/>
              </a:buClr>
              <a:buSzPts val="1150"/>
              <a:tabLst>
                <a:tab pos="1610360" algn="l"/>
                <a:tab pos="1610995" algn="l"/>
              </a:tabLst>
            </a:pPr>
            <a:r>
              <a:rPr lang="en-AU" sz="1200" b="1" spc="-5" dirty="0" smtClean="0">
                <a:solidFill>
                  <a:srgbClr val="1A1A1A"/>
                </a:solidFill>
                <a:latin typeface="Arial" panose="020B0604020202020204" pitchFamily="34" charset="0"/>
                <a:ea typeface="Arial" panose="020B0604020202020204" pitchFamily="34" charset="0"/>
              </a:rPr>
              <a:t>2. </a:t>
            </a:r>
            <a:r>
              <a:rPr lang="en-US" sz="1200" b="1" spc="-5" dirty="0" smtClean="0">
                <a:solidFill>
                  <a:srgbClr val="1A1A1A"/>
                </a:solidFill>
                <a:latin typeface="Arial" panose="020B0604020202020204" pitchFamily="34" charset="0"/>
                <a:ea typeface="Arial" panose="020B0604020202020204" pitchFamily="34" charset="0"/>
              </a:rPr>
              <a:t>CORRECT USE OF</a:t>
            </a:r>
            <a:r>
              <a:rPr lang="en-US" sz="1200" b="1" spc="25" dirty="0" smtClean="0">
                <a:solidFill>
                  <a:srgbClr val="1A1A1A"/>
                </a:solidFill>
                <a:latin typeface="Arial" panose="020B0604020202020204" pitchFamily="34" charset="0"/>
                <a:ea typeface="Arial" panose="020B0604020202020204" pitchFamily="34" charset="0"/>
              </a:rPr>
              <a:t> </a:t>
            </a:r>
            <a:r>
              <a:rPr lang="en-US" sz="1200" b="1" spc="-5" dirty="0" smtClean="0">
                <a:solidFill>
                  <a:srgbClr val="1A1A1A"/>
                </a:solidFill>
                <a:latin typeface="Arial" panose="020B0604020202020204" pitchFamily="34" charset="0"/>
                <a:ea typeface="Arial" panose="020B0604020202020204" pitchFamily="34" charset="0"/>
              </a:rPr>
              <a:t>CHEMICALS</a:t>
            </a:r>
            <a:endParaRPr lang="en-AU" sz="1200" b="1" spc="-5" dirty="0" smtClean="0">
              <a:latin typeface="Arial" panose="020B0604020202020204" pitchFamily="34" charset="0"/>
              <a:ea typeface="Arial" panose="020B0604020202020204" pitchFamily="34" charset="0"/>
            </a:endParaRPr>
          </a:p>
          <a:p>
            <a:pPr marL="171450" lvl="0" indent="-171450">
              <a:spcBef>
                <a:spcPts val="215"/>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Always use chemicals as per the instructions on the label, product information sheets, wall charts and on</a:t>
            </a:r>
            <a:r>
              <a:rPr lang="en-US" sz="1200" spc="55"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the</a:t>
            </a:r>
            <a:endParaRPr lang="en-AU" sz="1200" dirty="0" smtClean="0">
              <a:latin typeface="Arial" panose="020B0604020202020204" pitchFamily="34" charset="0"/>
              <a:ea typeface="Arial" panose="020B0604020202020204" pitchFamily="34" charset="0"/>
            </a:endParaRPr>
          </a:p>
          <a:p>
            <a:pPr marL="171450" lvl="0" indent="-171450">
              <a:spcBef>
                <a:spcPts val="200"/>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Safety Data Sheet.</a:t>
            </a:r>
          </a:p>
          <a:p>
            <a:pPr marL="342900" lvl="0" indent="-342900">
              <a:spcBef>
                <a:spcPts val="200"/>
              </a:spcBef>
              <a:spcAft>
                <a:spcPts val="0"/>
              </a:spcAft>
              <a:buClr>
                <a:srgbClr val="111111"/>
              </a:buClr>
              <a:buSzPts val="1150"/>
              <a:buFont typeface="Arial" panose="020B0604020202020204" pitchFamily="34" charset="0"/>
              <a:buChar char="•"/>
              <a:tabLst>
                <a:tab pos="1601470" algn="l"/>
                <a:tab pos="1602105" algn="l"/>
              </a:tabLst>
            </a:pPr>
            <a:endParaRPr lang="en-AU" sz="1200" dirty="0" smtClean="0">
              <a:latin typeface="Arial" panose="020B0604020202020204" pitchFamily="34" charset="0"/>
              <a:ea typeface="Arial" panose="020B0604020202020204" pitchFamily="34" charset="0"/>
            </a:endParaRPr>
          </a:p>
          <a:p>
            <a:pPr lvl="0">
              <a:spcBef>
                <a:spcPts val="200"/>
              </a:spcBef>
              <a:spcAft>
                <a:spcPts val="0"/>
              </a:spcAft>
              <a:buClr>
                <a:srgbClr val="111111"/>
              </a:buClr>
              <a:buSzPts val="1150"/>
              <a:tabLst>
                <a:tab pos="1601470" algn="l"/>
                <a:tab pos="1602105" algn="l"/>
              </a:tabLst>
            </a:pPr>
            <a:r>
              <a:rPr lang="en-AU" sz="1200" b="1" spc="-5" dirty="0" smtClean="0">
                <a:solidFill>
                  <a:srgbClr val="1A1A1A"/>
                </a:solidFill>
                <a:latin typeface="Arial" panose="020B0604020202020204" pitchFamily="34" charset="0"/>
                <a:ea typeface="Arial" panose="020B0604020202020204" pitchFamily="34" charset="0"/>
              </a:rPr>
              <a:t>3. </a:t>
            </a:r>
            <a:r>
              <a:rPr lang="en-US" sz="1200" b="1" spc="-5" dirty="0" smtClean="0">
                <a:solidFill>
                  <a:srgbClr val="1A1A1A"/>
                </a:solidFill>
                <a:latin typeface="Arial" panose="020B0604020202020204" pitchFamily="34" charset="0"/>
                <a:ea typeface="Arial" panose="020B0604020202020204" pitchFamily="34" charset="0"/>
              </a:rPr>
              <a:t>READ THE SDS BEFORE YOU USE ANY</a:t>
            </a:r>
            <a:r>
              <a:rPr lang="en-US" sz="1200" b="1" spc="65" dirty="0" smtClean="0">
                <a:solidFill>
                  <a:srgbClr val="1A1A1A"/>
                </a:solidFill>
                <a:latin typeface="Arial" panose="020B0604020202020204" pitchFamily="34" charset="0"/>
                <a:ea typeface="Arial" panose="020B0604020202020204" pitchFamily="34" charset="0"/>
              </a:rPr>
              <a:t> </a:t>
            </a:r>
            <a:r>
              <a:rPr lang="en-US" sz="1200" b="1" spc="-5" dirty="0" smtClean="0">
                <a:solidFill>
                  <a:srgbClr val="1A1A1A"/>
                </a:solidFill>
                <a:latin typeface="Arial" panose="020B0604020202020204" pitchFamily="34" charset="0"/>
                <a:ea typeface="Arial" panose="020B0604020202020204" pitchFamily="34" charset="0"/>
              </a:rPr>
              <a:t>CHEMICALS</a:t>
            </a:r>
            <a:endParaRPr lang="en-AU" sz="1200" b="1" spc="-5" dirty="0" smtClean="0">
              <a:latin typeface="Arial" panose="020B0604020202020204" pitchFamily="34" charset="0"/>
              <a:ea typeface="Arial" panose="020B0604020202020204" pitchFamily="34" charset="0"/>
            </a:endParaRPr>
          </a:p>
          <a:p>
            <a:pPr marL="171450" lvl="0" indent="-171450">
              <a:spcBef>
                <a:spcPts val="205"/>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Not all the information you need is on the</a:t>
            </a:r>
            <a:r>
              <a:rPr lang="en-US" sz="1200" spc="-5"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label.</a:t>
            </a:r>
            <a:endParaRPr lang="en-AU" sz="1200" dirty="0" smtClean="0">
              <a:latin typeface="Arial" panose="020B0604020202020204" pitchFamily="34" charset="0"/>
              <a:ea typeface="Arial" panose="020B0604020202020204" pitchFamily="34" charset="0"/>
            </a:endParaRPr>
          </a:p>
          <a:p>
            <a:pPr marL="171450" lvl="0" indent="-171450">
              <a:spcBef>
                <a:spcPts val="200"/>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It is your responsibility to always know where the chemical register is</a:t>
            </a:r>
            <a:r>
              <a:rPr lang="en-US" sz="1200" spc="100"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kept.</a:t>
            </a:r>
          </a:p>
          <a:p>
            <a:pPr marL="342900" lvl="0" indent="-342900">
              <a:spcBef>
                <a:spcPts val="200"/>
              </a:spcBef>
              <a:spcAft>
                <a:spcPts val="0"/>
              </a:spcAft>
              <a:buClr>
                <a:srgbClr val="111111"/>
              </a:buClr>
              <a:buSzPts val="1150"/>
              <a:buFont typeface="Arial" panose="020B0604020202020204" pitchFamily="34" charset="0"/>
              <a:buChar char="•"/>
              <a:tabLst>
                <a:tab pos="1601470" algn="l"/>
                <a:tab pos="1602105" algn="l"/>
              </a:tabLst>
            </a:pPr>
            <a:endParaRPr lang="en-AU" sz="1200" dirty="0" smtClean="0">
              <a:latin typeface="Arial" panose="020B0604020202020204" pitchFamily="34" charset="0"/>
              <a:ea typeface="Arial" panose="020B0604020202020204" pitchFamily="34" charset="0"/>
            </a:endParaRPr>
          </a:p>
          <a:p>
            <a:pPr lvl="0">
              <a:spcBef>
                <a:spcPts val="200"/>
              </a:spcBef>
              <a:spcAft>
                <a:spcPts val="0"/>
              </a:spcAft>
              <a:buClr>
                <a:srgbClr val="111111"/>
              </a:buClr>
              <a:buSzPts val="1150"/>
              <a:tabLst>
                <a:tab pos="1601470" algn="l"/>
                <a:tab pos="1602105" algn="l"/>
              </a:tabLst>
            </a:pPr>
            <a:r>
              <a:rPr lang="en-AU" sz="1200" b="1" spc="-5" dirty="0" smtClean="0">
                <a:solidFill>
                  <a:srgbClr val="1A1A1A"/>
                </a:solidFill>
                <a:latin typeface="Arial" panose="020B0604020202020204" pitchFamily="34" charset="0"/>
                <a:ea typeface="Arial" panose="020B0604020202020204" pitchFamily="34" charset="0"/>
              </a:rPr>
              <a:t>4. </a:t>
            </a:r>
            <a:r>
              <a:rPr lang="en-US" sz="1200" b="1" spc="-5" dirty="0" smtClean="0">
                <a:solidFill>
                  <a:srgbClr val="1A1A1A"/>
                </a:solidFill>
                <a:latin typeface="Arial" panose="020B0604020202020204" pitchFamily="34" charset="0"/>
                <a:ea typeface="Arial" panose="020B0604020202020204" pitchFamily="34" charset="0"/>
              </a:rPr>
              <a:t>CHEMICALS – SAFE</a:t>
            </a:r>
            <a:r>
              <a:rPr lang="en-US" sz="1200" b="1" spc="75" dirty="0" smtClean="0">
                <a:solidFill>
                  <a:srgbClr val="1A1A1A"/>
                </a:solidFill>
                <a:latin typeface="Arial" panose="020B0604020202020204" pitchFamily="34" charset="0"/>
                <a:ea typeface="Arial" panose="020B0604020202020204" pitchFamily="34" charset="0"/>
              </a:rPr>
              <a:t> </a:t>
            </a:r>
            <a:r>
              <a:rPr lang="en-US" sz="1200" b="1" spc="-5" dirty="0" smtClean="0">
                <a:solidFill>
                  <a:srgbClr val="1A1A1A"/>
                </a:solidFill>
                <a:latin typeface="Arial" panose="020B0604020202020204" pitchFamily="34" charset="0"/>
                <a:ea typeface="Arial" panose="020B0604020202020204" pitchFamily="34" charset="0"/>
              </a:rPr>
              <a:t>HANDLING</a:t>
            </a:r>
            <a:endParaRPr lang="en-AU" sz="1200" b="1" spc="-5" dirty="0" smtClean="0">
              <a:latin typeface="Arial" panose="020B0604020202020204" pitchFamily="34" charset="0"/>
              <a:ea typeface="Arial" panose="020B0604020202020204" pitchFamily="34" charset="0"/>
            </a:endParaRPr>
          </a:p>
          <a:p>
            <a:pPr marL="171450" lvl="0" indent="-171450">
              <a:spcBef>
                <a:spcPts val="200"/>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Do not mix chemicals. It is hazardous and can be counter</a:t>
            </a:r>
            <a:r>
              <a:rPr lang="en-US" sz="1200" spc="-70"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productive.</a:t>
            </a:r>
            <a:endParaRPr lang="en-AU" sz="1200" dirty="0" smtClean="0">
              <a:latin typeface="Arial" panose="020B0604020202020204" pitchFamily="34" charset="0"/>
              <a:ea typeface="Arial" panose="020B0604020202020204" pitchFamily="34" charset="0"/>
            </a:endParaRPr>
          </a:p>
          <a:p>
            <a:pPr marL="171450" lvl="0" indent="-171450">
              <a:spcBef>
                <a:spcPts val="205"/>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Do not </a:t>
            </a:r>
            <a:r>
              <a:rPr lang="en-US" sz="1200" spc="-35" dirty="0" smtClean="0">
                <a:solidFill>
                  <a:srgbClr val="1A1A1A"/>
                </a:solidFill>
                <a:latin typeface="Arial" panose="020B0604020202020204" pitchFamily="34" charset="0"/>
                <a:ea typeface="Arial" panose="020B0604020202020204" pitchFamily="34" charset="0"/>
              </a:rPr>
              <a:t>“Top </a:t>
            </a:r>
            <a:r>
              <a:rPr lang="en-US" sz="1200" dirty="0" smtClean="0">
                <a:solidFill>
                  <a:srgbClr val="1A1A1A"/>
                </a:solidFill>
                <a:latin typeface="Arial" panose="020B0604020202020204" pitchFamily="34" charset="0"/>
                <a:ea typeface="Arial" panose="020B0604020202020204" pitchFamily="34" charset="0"/>
              </a:rPr>
              <a:t>Up.” It is hazardous and can lead to cross</a:t>
            </a:r>
            <a:r>
              <a:rPr lang="en-US" sz="1200" spc="-5"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contamination.</a:t>
            </a:r>
            <a:endParaRPr lang="en-AU" sz="1200" dirty="0" smtClean="0">
              <a:latin typeface="Arial" panose="020B0604020202020204" pitchFamily="34" charset="0"/>
              <a:ea typeface="Arial" panose="020B0604020202020204" pitchFamily="34" charset="0"/>
            </a:endParaRPr>
          </a:p>
          <a:p>
            <a:pPr marL="171450" lvl="0" indent="-171450">
              <a:spcBef>
                <a:spcPts val="200"/>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Do not overdose and do not under</a:t>
            </a:r>
            <a:r>
              <a:rPr lang="en-US" sz="1200" spc="40"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dose.</a:t>
            </a:r>
            <a:endParaRPr lang="en-AU" sz="1200" dirty="0" smtClean="0">
              <a:latin typeface="Arial" panose="020B0604020202020204" pitchFamily="34" charset="0"/>
              <a:ea typeface="Arial" panose="020B0604020202020204" pitchFamily="34" charset="0"/>
            </a:endParaRPr>
          </a:p>
          <a:p>
            <a:pPr marL="171450" lvl="0" indent="-171450">
              <a:spcBef>
                <a:spcPts val="200"/>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Always use a clean empty</a:t>
            </a:r>
            <a:r>
              <a:rPr lang="en-US" sz="1200" spc="35"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container.</a:t>
            </a:r>
            <a:endParaRPr lang="en-AU" sz="1200" dirty="0" smtClean="0">
              <a:latin typeface="Arial" panose="020B0604020202020204" pitchFamily="34" charset="0"/>
              <a:ea typeface="Arial" panose="020B0604020202020204" pitchFamily="34" charset="0"/>
            </a:endParaRPr>
          </a:p>
          <a:p>
            <a:pPr marL="171450" lvl="0" indent="-171450">
              <a:spcBef>
                <a:spcPts val="205"/>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Once </a:t>
            </a:r>
            <a:r>
              <a:rPr lang="en-US" sz="1200" spc="-15" dirty="0" smtClean="0">
                <a:solidFill>
                  <a:srgbClr val="1A1A1A"/>
                </a:solidFill>
                <a:latin typeface="Arial" panose="020B0604020202020204" pitchFamily="34" charset="0"/>
                <a:ea typeface="Arial" panose="020B0604020202020204" pitchFamily="34" charset="0"/>
              </a:rPr>
              <a:t>empty, </a:t>
            </a:r>
            <a:r>
              <a:rPr lang="en-US" sz="1200" dirty="0" smtClean="0">
                <a:solidFill>
                  <a:srgbClr val="1A1A1A"/>
                </a:solidFill>
                <a:latin typeface="Arial" panose="020B0604020202020204" pitchFamily="34" charset="0"/>
                <a:ea typeface="Arial" panose="020B0604020202020204" pitchFamily="34" charset="0"/>
              </a:rPr>
              <a:t>decanting containers should be cleaned and disinfected, allowed to </a:t>
            </a:r>
            <a:r>
              <a:rPr lang="en-US" sz="1200" spc="-15" dirty="0" smtClean="0">
                <a:solidFill>
                  <a:srgbClr val="1A1A1A"/>
                </a:solidFill>
                <a:latin typeface="Arial" panose="020B0604020202020204" pitchFamily="34" charset="0"/>
                <a:ea typeface="Arial" panose="020B0604020202020204" pitchFamily="34" charset="0"/>
              </a:rPr>
              <a:t>air-dry, </a:t>
            </a:r>
            <a:r>
              <a:rPr lang="en-US" sz="1200" dirty="0" smtClean="0">
                <a:solidFill>
                  <a:srgbClr val="1A1A1A"/>
                </a:solidFill>
                <a:latin typeface="Arial" panose="020B0604020202020204" pitchFamily="34" charset="0"/>
                <a:ea typeface="Arial" panose="020B0604020202020204" pitchFamily="34" charset="0"/>
              </a:rPr>
              <a:t>ready for use next</a:t>
            </a:r>
            <a:r>
              <a:rPr lang="en-US" sz="1200" spc="90"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time.</a:t>
            </a:r>
            <a:endParaRPr lang="en-AU" sz="1200" dirty="0" smtClean="0">
              <a:latin typeface="Arial" panose="020B0604020202020204" pitchFamily="34" charset="0"/>
              <a:ea typeface="Arial" panose="020B0604020202020204" pitchFamily="34" charset="0"/>
            </a:endParaRPr>
          </a:p>
          <a:p>
            <a:pPr marL="171450" lvl="0" indent="-171450">
              <a:spcBef>
                <a:spcPts val="200"/>
              </a:spcBef>
              <a:spcAft>
                <a:spcPts val="0"/>
              </a:spcAft>
              <a:buClr>
                <a:srgbClr val="111111"/>
              </a:buClr>
              <a:buSzPts val="1150"/>
              <a:buFont typeface="Arial" panose="020B0604020202020204" pitchFamily="34" charset="0"/>
              <a:buChar char="•"/>
              <a:tabLst>
                <a:tab pos="1601470" algn="l"/>
                <a:tab pos="1602105" algn="l"/>
              </a:tabLst>
            </a:pPr>
            <a:r>
              <a:rPr lang="en-US" sz="1200" dirty="0" smtClean="0">
                <a:solidFill>
                  <a:srgbClr val="1A1A1A"/>
                </a:solidFill>
                <a:latin typeface="Arial" panose="020B0604020202020204" pitchFamily="34" charset="0"/>
                <a:ea typeface="Arial" panose="020B0604020202020204" pitchFamily="34" charset="0"/>
              </a:rPr>
              <a:t>Do not bring your </a:t>
            </a:r>
            <a:r>
              <a:rPr lang="en-US" sz="1200" spc="-15" dirty="0" smtClean="0">
                <a:solidFill>
                  <a:srgbClr val="1A1A1A"/>
                </a:solidFill>
                <a:latin typeface="Arial" panose="020B0604020202020204" pitchFamily="34" charset="0"/>
                <a:ea typeface="Arial" panose="020B0604020202020204" pitchFamily="34" charset="0"/>
              </a:rPr>
              <a:t>own </a:t>
            </a:r>
            <a:r>
              <a:rPr lang="en-US" sz="1200" dirty="0" smtClean="0">
                <a:solidFill>
                  <a:srgbClr val="1A1A1A"/>
                </a:solidFill>
                <a:latin typeface="Arial" panose="020B0604020202020204" pitchFamily="34" charset="0"/>
                <a:ea typeface="Arial" panose="020B0604020202020204" pitchFamily="34" charset="0"/>
              </a:rPr>
              <a:t>chemicals to the workplace. All chemicals must be approved by</a:t>
            </a:r>
            <a:r>
              <a:rPr lang="en-US" sz="1200" spc="5" dirty="0" smtClean="0">
                <a:solidFill>
                  <a:srgbClr val="1A1A1A"/>
                </a:solidFill>
                <a:latin typeface="Arial" panose="020B0604020202020204" pitchFamily="34" charset="0"/>
                <a:ea typeface="Arial" panose="020B0604020202020204" pitchFamily="34" charset="0"/>
              </a:rPr>
              <a:t> </a:t>
            </a:r>
            <a:r>
              <a:rPr lang="en-US" sz="1200" dirty="0" smtClean="0">
                <a:solidFill>
                  <a:srgbClr val="1A1A1A"/>
                </a:solidFill>
                <a:latin typeface="Arial" panose="020B0604020202020204" pitchFamily="34" charset="0"/>
                <a:ea typeface="Arial" panose="020B0604020202020204" pitchFamily="34" charset="0"/>
              </a:rPr>
              <a:t>Management.</a:t>
            </a:r>
          </a:p>
          <a:p>
            <a:pPr marL="342900" lvl="0" indent="-342900">
              <a:spcBef>
                <a:spcPts val="200"/>
              </a:spcBef>
              <a:spcAft>
                <a:spcPts val="0"/>
              </a:spcAft>
              <a:buClr>
                <a:srgbClr val="111111"/>
              </a:buClr>
              <a:buSzPts val="1150"/>
              <a:buFont typeface="Arial" panose="020B0604020202020204" pitchFamily="34" charset="0"/>
              <a:buChar char="•"/>
              <a:tabLst>
                <a:tab pos="1601470" algn="l"/>
                <a:tab pos="1602105" algn="l"/>
              </a:tabLst>
            </a:pPr>
            <a:endParaRPr lang="en-AU" sz="1200" dirty="0" smtClean="0">
              <a:latin typeface="Arial" panose="020B0604020202020204" pitchFamily="34" charset="0"/>
              <a:ea typeface="Arial" panose="020B0604020202020204" pitchFamily="34" charset="0"/>
            </a:endParaRPr>
          </a:p>
          <a:p>
            <a:pPr lvl="0">
              <a:spcBef>
                <a:spcPts val="200"/>
              </a:spcBef>
              <a:spcAft>
                <a:spcPts val="0"/>
              </a:spcAft>
              <a:buClr>
                <a:srgbClr val="111111"/>
              </a:buClr>
              <a:buSzPts val="1150"/>
              <a:tabLst>
                <a:tab pos="1601470" algn="l"/>
                <a:tab pos="1602105" algn="l"/>
              </a:tabLst>
            </a:pPr>
            <a:r>
              <a:rPr lang="en-AU" sz="1200" b="1" spc="-5" dirty="0" smtClean="0">
                <a:solidFill>
                  <a:srgbClr val="1A1A1A"/>
                </a:solidFill>
                <a:latin typeface="Arial" panose="020B0604020202020204" pitchFamily="34" charset="0"/>
                <a:ea typeface="Arial" panose="020B0604020202020204" pitchFamily="34" charset="0"/>
              </a:rPr>
              <a:t>5. </a:t>
            </a:r>
            <a:r>
              <a:rPr lang="en-US" sz="1200" b="1" spc="-5" dirty="0" smtClean="0">
                <a:solidFill>
                  <a:srgbClr val="1A1A1A"/>
                </a:solidFill>
                <a:latin typeface="Arial" panose="020B0604020202020204" pitchFamily="34" charset="0"/>
                <a:ea typeface="Arial" panose="020B0604020202020204" pitchFamily="34" charset="0"/>
              </a:rPr>
              <a:t>RETURN CHEMICALS </a:t>
            </a:r>
            <a:r>
              <a:rPr lang="en-US" sz="1200" b="1" spc="-15" dirty="0" smtClean="0">
                <a:solidFill>
                  <a:srgbClr val="1A1A1A"/>
                </a:solidFill>
                <a:latin typeface="Arial" panose="020B0604020202020204" pitchFamily="34" charset="0"/>
                <a:ea typeface="Arial" panose="020B0604020202020204" pitchFamily="34" charset="0"/>
              </a:rPr>
              <a:t>AFTER</a:t>
            </a:r>
            <a:r>
              <a:rPr lang="en-US" sz="1200" b="1" spc="75" dirty="0" smtClean="0">
                <a:solidFill>
                  <a:srgbClr val="1A1A1A"/>
                </a:solidFill>
                <a:latin typeface="Arial" panose="020B0604020202020204" pitchFamily="34" charset="0"/>
                <a:ea typeface="Arial" panose="020B0604020202020204" pitchFamily="34" charset="0"/>
              </a:rPr>
              <a:t> </a:t>
            </a:r>
            <a:r>
              <a:rPr lang="en-US" sz="1200" b="1" spc="-5" dirty="0" smtClean="0">
                <a:solidFill>
                  <a:srgbClr val="1A1A1A"/>
                </a:solidFill>
                <a:latin typeface="Arial" panose="020B0604020202020204" pitchFamily="34" charset="0"/>
                <a:ea typeface="Arial" panose="020B0604020202020204" pitchFamily="34" charset="0"/>
              </a:rPr>
              <a:t>USE</a:t>
            </a:r>
            <a:endParaRPr lang="en-AU" sz="1200" b="1" spc="-5" dirty="0" smtClean="0">
              <a:latin typeface="Arial" panose="020B0604020202020204" pitchFamily="34" charset="0"/>
              <a:ea typeface="Arial" panose="020B0604020202020204" pitchFamily="34" charset="0"/>
            </a:endParaRPr>
          </a:p>
          <a:p>
            <a:pPr marL="171450" lvl="0" indent="-171450">
              <a:spcBef>
                <a:spcPts val="205"/>
              </a:spcBef>
              <a:spcAft>
                <a:spcPts val="0"/>
              </a:spcAft>
              <a:buClr>
                <a:srgbClr val="111111"/>
              </a:buClr>
              <a:buSzPts val="1150"/>
              <a:buFont typeface="Arial" panose="020B0604020202020204" pitchFamily="34" charset="0"/>
              <a:buChar char="•"/>
              <a:tabLst>
                <a:tab pos="1601470" algn="l"/>
                <a:tab pos="1602105" algn="l"/>
              </a:tabLst>
            </a:pPr>
            <a:r>
              <a:rPr lang="en-US" sz="1200" spc="-10" dirty="0" smtClean="0">
                <a:solidFill>
                  <a:srgbClr val="1A1A1A"/>
                </a:solidFill>
                <a:latin typeface="Arial" panose="020B0604020202020204" pitchFamily="34" charset="0"/>
                <a:ea typeface="Arial" panose="020B0604020202020204" pitchFamily="34" charset="0"/>
              </a:rPr>
              <a:t>When finished with chemicals wipe down the bottles and store them away safely in their appropriate location.</a:t>
            </a:r>
            <a:endParaRPr lang="en-AU" sz="1200" spc="-10" dirty="0" smtClean="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879879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Chemical Safety and Handling Procedures</a:t>
            </a:r>
            <a:endParaRPr lang="en-AU" dirty="0"/>
          </a:p>
        </p:txBody>
      </p:sp>
      <p:sp>
        <p:nvSpPr>
          <p:cNvPr id="3" name="Content Placeholder 2"/>
          <p:cNvSpPr>
            <a:spLocks noGrp="1"/>
          </p:cNvSpPr>
          <p:nvPr>
            <p:ph idx="1"/>
          </p:nvPr>
        </p:nvSpPr>
        <p:spPr/>
        <p:txBody>
          <a:bodyPr>
            <a:normAutofit/>
          </a:bodyPr>
          <a:lstStyle/>
          <a:p>
            <a:pPr marL="0" indent="0">
              <a:spcBef>
                <a:spcPts val="200"/>
              </a:spcBef>
            </a:pPr>
            <a:r>
              <a:rPr lang="en-US" sz="1200" b="1" dirty="0" smtClean="0">
                <a:latin typeface="Arial" panose="020B0604020202020204" pitchFamily="34" charset="0"/>
                <a:cs typeface="Arial" panose="020B0604020202020204" pitchFamily="34" charset="0"/>
              </a:rPr>
              <a:t>6. ALWAYS WEAR APPROPRIATE PROTECTIVE CLOTHING (P.P.E.)</a:t>
            </a:r>
            <a:endParaRPr lang="en-AU" sz="1200" b="1"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i.e. Aprons, Gloves, Goggles or Glasses, Safety Footwear, Masks, etc (As per the SDS).</a:t>
            </a:r>
            <a:endParaRPr lang="en-AU" sz="1200"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P.P.E. that is reused must be cleaned and returned after use.</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dirty="0" smtClean="0">
                <a:latin typeface="Arial" panose="020B0604020202020204" pitchFamily="34" charset="0"/>
                <a:cs typeface="Arial" panose="020B0604020202020204" pitchFamily="34" charset="0"/>
              </a:rPr>
              <a:t> </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b="1" dirty="0" smtClean="0">
                <a:latin typeface="Arial" panose="020B0604020202020204" pitchFamily="34" charset="0"/>
                <a:cs typeface="Arial" panose="020B0604020202020204" pitchFamily="34" charset="0"/>
              </a:rPr>
              <a:t>7. REPORT ALL SPILLS, ACCIDENTS &amp; ILL EFFECTS</a:t>
            </a:r>
            <a:endParaRPr lang="en-AU" sz="1200" b="1"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Ensure Spill Kits are available and easily accessible. Remove spills as per SDS directions.</a:t>
            </a:r>
            <a:endParaRPr lang="en-AU" sz="1200"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If unable to contain spills safely activate code YELLOW</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dirty="0" smtClean="0">
                <a:latin typeface="Arial" panose="020B0604020202020204" pitchFamily="34" charset="0"/>
                <a:cs typeface="Arial" panose="020B0604020202020204" pitchFamily="34" charset="0"/>
              </a:rPr>
              <a:t> </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b="1" dirty="0" smtClean="0">
                <a:latin typeface="Arial" panose="020B0604020202020204" pitchFamily="34" charset="0"/>
                <a:cs typeface="Arial" panose="020B0604020202020204" pitchFamily="34" charset="0"/>
              </a:rPr>
              <a:t>8. FIRST AID KIT</a:t>
            </a:r>
            <a:endParaRPr lang="en-AU" sz="1200" b="1"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First Aid Kits should be easily accessible and contain an eye washer.</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dirty="0" smtClean="0">
                <a:latin typeface="Arial" panose="020B0604020202020204" pitchFamily="34" charset="0"/>
                <a:cs typeface="Arial" panose="020B0604020202020204" pitchFamily="34" charset="0"/>
              </a:rPr>
              <a:t> </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b="1" dirty="0" smtClean="0">
                <a:latin typeface="Arial" panose="020B0604020202020204" pitchFamily="34" charset="0"/>
                <a:cs typeface="Arial" panose="020B0604020202020204" pitchFamily="34" charset="0"/>
              </a:rPr>
              <a:t>9. NEVER STACK CHEMICALS MORE THAN 3 DRUMS HIGH</a:t>
            </a:r>
            <a:endParaRPr lang="en-AU" sz="1200" b="1"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Stacking chemical drums and boxes more than 3 high is unsafe and may fall, causing damage.</a:t>
            </a:r>
            <a:endParaRPr lang="en-AU" sz="1200"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It is advisable to store powders above liquids.</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dirty="0" smtClean="0">
                <a:latin typeface="Arial" panose="020B0604020202020204" pitchFamily="34" charset="0"/>
                <a:cs typeface="Arial" panose="020B0604020202020204" pitchFamily="34" charset="0"/>
              </a:rPr>
              <a:t> </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b="1" dirty="0" smtClean="0">
                <a:latin typeface="Arial" panose="020B0604020202020204" pitchFamily="34" charset="0"/>
                <a:cs typeface="Arial" panose="020B0604020202020204" pitchFamily="34" charset="0"/>
              </a:rPr>
              <a:t>10. IF IN DOUBT THROW IT OUT</a:t>
            </a:r>
            <a:endParaRPr lang="en-AU" sz="1200" b="1"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If you are not sure of a product, label, etc., </a:t>
            </a:r>
            <a:r>
              <a:rPr lang="en-US" sz="1200" b="1" u="sng" dirty="0" smtClean="0">
                <a:latin typeface="Arial" panose="020B0604020202020204" pitchFamily="34" charset="0"/>
                <a:cs typeface="Arial" panose="020B0604020202020204" pitchFamily="34" charset="0"/>
              </a:rPr>
              <a:t>DO NOT USE</a:t>
            </a:r>
            <a:r>
              <a:rPr lang="en-US" sz="1200" dirty="0" smtClean="0">
                <a:latin typeface="Arial" panose="020B0604020202020204" pitchFamily="34" charset="0"/>
                <a:cs typeface="Arial" panose="020B0604020202020204" pitchFamily="34" charset="0"/>
              </a:rPr>
              <a:t>. Notify your supervisor so it can be disposed of properly.</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dirty="0" smtClean="0">
                <a:latin typeface="Arial" panose="020B0604020202020204" pitchFamily="34" charset="0"/>
                <a:cs typeface="Arial" panose="020B0604020202020204" pitchFamily="34" charset="0"/>
              </a:rPr>
              <a:t> </a:t>
            </a:r>
            <a:endParaRPr lang="en-AU" sz="1200" dirty="0" smtClean="0">
              <a:latin typeface="Arial" panose="020B0604020202020204" pitchFamily="34" charset="0"/>
              <a:cs typeface="Arial" panose="020B0604020202020204" pitchFamily="34" charset="0"/>
            </a:endParaRPr>
          </a:p>
          <a:p>
            <a:pPr marL="0" indent="0">
              <a:spcBef>
                <a:spcPts val="200"/>
              </a:spcBef>
            </a:pPr>
            <a:r>
              <a:rPr lang="en-US" sz="1200" b="1" dirty="0" smtClean="0">
                <a:latin typeface="Arial" panose="020B0604020202020204" pitchFamily="34" charset="0"/>
                <a:cs typeface="Arial" panose="020B0604020202020204" pitchFamily="34" charset="0"/>
              </a:rPr>
              <a:t>11. OBSERVE SAFE OPERATION OF DISPENSING EQUIPMENT</a:t>
            </a:r>
            <a:endParaRPr lang="en-AU" sz="1200" b="1" dirty="0" smtClean="0">
              <a:latin typeface="Arial" panose="020B0604020202020204" pitchFamily="34" charset="0"/>
              <a:cs typeface="Arial" panose="020B0604020202020204" pitchFamily="34" charset="0"/>
            </a:endParaRPr>
          </a:p>
          <a:p>
            <a:pPr marL="0" lvl="0" indent="0">
              <a:spcBef>
                <a:spcPts val="200"/>
              </a:spcBef>
            </a:pPr>
            <a:r>
              <a:rPr lang="en-US" sz="1200" dirty="0" smtClean="0">
                <a:latin typeface="Arial" panose="020B0604020202020204" pitchFamily="34" charset="0"/>
                <a:cs typeface="Arial" panose="020B0604020202020204" pitchFamily="34" charset="0"/>
              </a:rPr>
              <a:t>Ensure all staff know how to operate chemical dispensing systems safely.</a:t>
            </a:r>
            <a:endParaRPr lang="en-AU"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4013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Chemical Safety and Handling Procedures</a:t>
            </a:r>
            <a:endParaRPr lang="en-AU" dirty="0"/>
          </a:p>
        </p:txBody>
      </p:sp>
      <p:sp>
        <p:nvSpPr>
          <p:cNvPr id="3" name="Content Placeholder 2"/>
          <p:cNvSpPr>
            <a:spLocks noGrp="1"/>
          </p:cNvSpPr>
          <p:nvPr>
            <p:ph idx="1"/>
          </p:nvPr>
        </p:nvSpPr>
        <p:spPr/>
        <p:txBody>
          <a:bodyPr>
            <a:normAutofit/>
          </a:bodyPr>
          <a:lstStyle/>
          <a:p>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12. USE OF CONTAINERS</a:t>
            </a:r>
            <a:endParaRPr lang="en-US" altLang="en-US" sz="1200" b="1" dirty="0" smtClean="0">
              <a:latin typeface="Arial" panose="020B0604020202020204" pitchFamily="34" charset="0"/>
              <a:ea typeface="Arial" panose="020B0604020202020204" pitchFamily="34" charset="0"/>
              <a:cs typeface="Arial" panose="020B0604020202020204" pitchFamily="34" charset="0"/>
            </a:endParaRPr>
          </a:p>
          <a:p>
            <a:pPr marL="171450" lvl="0" indent="-171450">
              <a:buFont typeface="Arial" panose="020B0604020202020204" pitchFamily="34" charset="0"/>
              <a:buChar char="•"/>
              <a:tabLst>
                <a:tab pos="1609725" algn="l"/>
                <a:tab pos="1611313"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Seal containers when not in use.</a:t>
            </a:r>
            <a:endParaRPr lang="en-AU" altLang="en-US" sz="12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tabLst>
                <a:tab pos="1609725" algn="l"/>
                <a:tab pos="1611313"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Do not open damaged containers. Return them or seek advice from your supplier.</a:t>
            </a:r>
          </a:p>
          <a:p>
            <a:pPr lvl="0">
              <a:buFontTx/>
              <a:buChar char="•"/>
              <a:tabLst>
                <a:tab pos="1609725" algn="l"/>
                <a:tab pos="1611313" algn="l"/>
              </a:tabLst>
            </a:pPr>
            <a:endParaRPr lang="en-AU" altLang="en-US" sz="1200" dirty="0" smtClean="0">
              <a:latin typeface="Arial" panose="020B0604020202020204" pitchFamily="34" charset="0"/>
              <a:cs typeface="Arial" panose="020B0604020202020204" pitchFamily="34" charset="0"/>
            </a:endParaRPr>
          </a:p>
          <a:p>
            <a:pPr lvl="0">
              <a:tabLst>
                <a:tab pos="1609725" algn="l"/>
                <a:tab pos="1611313" algn="l"/>
              </a:tabLst>
            </a:pPr>
            <a:r>
              <a:rPr lang="en-AU"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13. H</a:t>
            </a:r>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YGIENE</a:t>
            </a:r>
            <a:endParaRPr lang="en-US" altLang="en-US" sz="1200" b="1" dirty="0" smtClean="0">
              <a:latin typeface="Arial" panose="020B0604020202020204" pitchFamily="34" charset="0"/>
              <a:ea typeface="Arial" panose="020B0604020202020204" pitchFamily="34" charset="0"/>
              <a:cs typeface="Arial" panose="020B0604020202020204" pitchFamily="34" charset="0"/>
            </a:endParaRPr>
          </a:p>
          <a:p>
            <a:pPr lvl="0">
              <a:tabLst>
                <a:tab pos="1609725" algn="l"/>
                <a:tab pos="1611313"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Always wash your hands after using chemicals (even if gloves were worn).</a:t>
            </a:r>
          </a:p>
          <a:p>
            <a:pPr lvl="0">
              <a:tabLst>
                <a:tab pos="1609725" algn="l"/>
                <a:tab pos="1611313" algn="l"/>
              </a:tabLst>
            </a:pPr>
            <a:endParaRPr lang="en-AU" altLang="en-US" sz="1200" dirty="0" smtClean="0">
              <a:latin typeface="Arial" panose="020B0604020202020204" pitchFamily="34" charset="0"/>
              <a:cs typeface="Arial" panose="020B0604020202020204" pitchFamily="34" charset="0"/>
            </a:endParaRPr>
          </a:p>
          <a:p>
            <a:pPr lvl="0">
              <a:tabLst>
                <a:tab pos="1609725" algn="l"/>
                <a:tab pos="1611313" algn="l"/>
              </a:tabLst>
            </a:pPr>
            <a:r>
              <a:rPr lang="en-AU"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14. </a:t>
            </a:r>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VENTILATION</a:t>
            </a:r>
            <a:endPar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endParaRPr>
          </a:p>
          <a:p>
            <a:pPr lvl="0">
              <a:tabLst>
                <a:tab pos="1609725" algn="l"/>
                <a:tab pos="1611313"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Ensure there is adequate ventilation in the storeroom and when using the chemicals</a:t>
            </a:r>
          </a:p>
          <a:p>
            <a:pPr lvl="0">
              <a:tabLst>
                <a:tab pos="1609725" algn="l"/>
                <a:tab pos="1611313" algn="l"/>
              </a:tabLst>
            </a:pPr>
            <a:endParaRPr lang="en-AU" altLang="en-US" sz="1200" dirty="0" smtClean="0">
              <a:solidFill>
                <a:schemeClr val="bg1"/>
              </a:solidFill>
              <a:latin typeface="Arial" panose="020B0604020202020204" pitchFamily="34" charset="0"/>
              <a:ea typeface="Arial" panose="020B0604020202020204" pitchFamily="34" charset="0"/>
              <a:cs typeface="Arial" panose="020B0604020202020204" pitchFamily="34" charset="0"/>
            </a:endParaRPr>
          </a:p>
          <a:p>
            <a:pPr lvl="0">
              <a:tabLst>
                <a:tab pos="1601788" algn="l"/>
              </a:tabLst>
            </a:pPr>
            <a:r>
              <a:rPr lang="en-US" altLang="en-US" sz="1200" b="1" dirty="0" smtClean="0">
                <a:solidFill>
                  <a:srgbClr val="111111"/>
                </a:solidFill>
                <a:latin typeface="Arial" panose="020B0604020202020204" pitchFamily="34" charset="0"/>
                <a:ea typeface="Arial" panose="020B0604020202020204" pitchFamily="34" charset="0"/>
                <a:cs typeface="Arial" panose="020B0604020202020204" pitchFamily="34" charset="0"/>
              </a:rPr>
              <a:t>15. </a:t>
            </a:r>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SAFETY</a:t>
            </a:r>
            <a:endParaRPr lang="en-US" altLang="en-US" sz="12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tabLst>
                <a:tab pos="1601788"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If in doubt as to the correct use of the chemical, DO NOT USE.</a:t>
            </a:r>
          </a:p>
          <a:p>
            <a:pPr lvl="0">
              <a:buFontTx/>
              <a:buChar char="•"/>
              <a:tabLst>
                <a:tab pos="1601788" algn="l"/>
              </a:tabLst>
            </a:pPr>
            <a:endParaRPr lang="en-US" altLang="en-US" sz="1200" dirty="0" smtClean="0">
              <a:latin typeface="Arial" panose="020B0604020202020204" pitchFamily="34" charset="0"/>
              <a:cs typeface="Arial" panose="020B0604020202020204" pitchFamily="34" charset="0"/>
            </a:endParaRPr>
          </a:p>
          <a:p>
            <a:pPr lvl="0">
              <a:tabLst>
                <a:tab pos="1601788" algn="l"/>
              </a:tabLst>
            </a:pPr>
            <a:r>
              <a:rPr lang="en-US" altLang="en-US" sz="1200" b="1" dirty="0" smtClean="0">
                <a:solidFill>
                  <a:srgbClr val="111111"/>
                </a:solidFill>
                <a:latin typeface="Arial" panose="020B0604020202020204" pitchFamily="34" charset="0"/>
                <a:ea typeface="Arial" panose="020B0604020202020204" pitchFamily="34" charset="0"/>
                <a:cs typeface="Arial" panose="020B0604020202020204" pitchFamily="34" charset="0"/>
              </a:rPr>
              <a:t>16. </a:t>
            </a:r>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SMOKING</a:t>
            </a:r>
            <a:endParaRPr lang="en-US" altLang="en-US" sz="12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tabLst>
                <a:tab pos="1601788"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Do not smoke anywhere near the chemicals or whilst you are using the chemicals.</a:t>
            </a:r>
          </a:p>
          <a:p>
            <a:pPr lvl="0">
              <a:buFontTx/>
              <a:buChar char="•"/>
              <a:tabLst>
                <a:tab pos="1601788" algn="l"/>
              </a:tabLst>
            </a:pPr>
            <a:endParaRPr lang="en-US" altLang="en-US" sz="1200" dirty="0" smtClean="0">
              <a:latin typeface="Arial" panose="020B0604020202020204" pitchFamily="34" charset="0"/>
              <a:cs typeface="Arial" panose="020B0604020202020204" pitchFamily="34" charset="0"/>
            </a:endParaRPr>
          </a:p>
          <a:p>
            <a:pPr lvl="0">
              <a:tabLst>
                <a:tab pos="1601788" algn="l"/>
              </a:tabLst>
            </a:pPr>
            <a:r>
              <a:rPr lang="en-US" altLang="en-US" sz="1200" b="1" dirty="0" smtClean="0">
                <a:solidFill>
                  <a:srgbClr val="111111"/>
                </a:solidFill>
                <a:latin typeface="Arial" panose="020B0604020202020204" pitchFamily="34" charset="0"/>
                <a:ea typeface="Arial" panose="020B0604020202020204" pitchFamily="34" charset="0"/>
                <a:cs typeface="Arial" panose="020B0604020202020204" pitchFamily="34" charset="0"/>
              </a:rPr>
              <a:t>17. </a:t>
            </a:r>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FOOD SAFETY</a:t>
            </a:r>
            <a:endParaRPr lang="en-US" altLang="en-US" sz="12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tabLst>
                <a:tab pos="1601788"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Do not use any chemicals near food.</a:t>
            </a:r>
          </a:p>
          <a:p>
            <a:pPr lvl="0">
              <a:buFontTx/>
              <a:buChar char="•"/>
              <a:tabLst>
                <a:tab pos="1601788" algn="l"/>
              </a:tabLst>
            </a:pPr>
            <a:endParaRPr lang="en-US" altLang="en-US" sz="1200" dirty="0" smtClean="0">
              <a:latin typeface="Arial" panose="020B0604020202020204" pitchFamily="34" charset="0"/>
              <a:cs typeface="Arial" panose="020B0604020202020204" pitchFamily="34" charset="0"/>
            </a:endParaRPr>
          </a:p>
          <a:p>
            <a:pPr lvl="0">
              <a:tabLst>
                <a:tab pos="1601788" algn="l"/>
              </a:tabLst>
            </a:pPr>
            <a:r>
              <a:rPr lang="en-US" altLang="en-US" sz="1200" b="1" dirty="0" smtClean="0">
                <a:solidFill>
                  <a:srgbClr val="111111"/>
                </a:solidFill>
                <a:latin typeface="Arial" panose="020B0604020202020204" pitchFamily="34" charset="0"/>
                <a:ea typeface="Arial" panose="020B0604020202020204" pitchFamily="34" charset="0"/>
                <a:cs typeface="Arial" panose="020B0604020202020204" pitchFamily="34" charset="0"/>
              </a:rPr>
              <a:t>18. </a:t>
            </a:r>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CORRECT CHEMICAL, CORRECT JOB</a:t>
            </a:r>
            <a:endParaRPr lang="en-US" altLang="en-US" sz="12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tabLst>
                <a:tab pos="1601788" algn="l"/>
              </a:tabLst>
            </a:pPr>
            <a:r>
              <a:rPr lang="en-US" altLang="en-US" sz="1200" dirty="0" smtClean="0">
                <a:solidFill>
                  <a:srgbClr val="1A1A1A"/>
                </a:solidFill>
                <a:latin typeface="Arial" panose="020B0604020202020204" pitchFamily="34" charset="0"/>
                <a:ea typeface="Arial" panose="020B0604020202020204" pitchFamily="34" charset="0"/>
                <a:cs typeface="Arial" panose="020B0604020202020204" pitchFamily="34" charset="0"/>
              </a:rPr>
              <a:t>Always use the right chemicals for the right job</a:t>
            </a:r>
          </a:p>
          <a:p>
            <a:pPr lvl="0">
              <a:buFontTx/>
              <a:buChar char="•"/>
              <a:tabLst>
                <a:tab pos="1601788" algn="l"/>
              </a:tabLst>
            </a:pPr>
            <a:endParaRPr lang="en-US" altLang="en-US" sz="1200" dirty="0" smtClean="0">
              <a:latin typeface="Arial" panose="020B0604020202020204" pitchFamily="34" charset="0"/>
              <a:cs typeface="Arial" panose="020B0604020202020204" pitchFamily="34" charset="0"/>
            </a:endParaRPr>
          </a:p>
          <a:p>
            <a:pPr lvl="0">
              <a:tabLst>
                <a:tab pos="1601788" algn="l"/>
              </a:tabLst>
            </a:pPr>
            <a:r>
              <a:rPr lang="en-US" altLang="en-US" sz="1200" b="1" dirty="0" smtClean="0">
                <a:solidFill>
                  <a:srgbClr val="1A1A1A"/>
                </a:solidFill>
                <a:latin typeface="Arial" panose="020B0604020202020204" pitchFamily="34" charset="0"/>
                <a:ea typeface="Arial" panose="020B0604020202020204" pitchFamily="34" charset="0"/>
                <a:cs typeface="Arial" panose="020B0604020202020204" pitchFamily="34" charset="0"/>
              </a:rPr>
              <a:t>19. PERSONAL PROTECTIVE EQUIPMENT</a:t>
            </a:r>
            <a:endParaRPr lang="en-US" altLang="en-US" sz="12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tabLst>
                <a:tab pos="1601788" algn="l"/>
              </a:tabLst>
            </a:pPr>
            <a:r>
              <a:rPr lang="en-US" altLang="en-US" sz="1200" b="1" u="sng" dirty="0" smtClean="0">
                <a:solidFill>
                  <a:srgbClr val="1A1A1A"/>
                </a:solidFill>
                <a:latin typeface="Arial" panose="020B0604020202020204" pitchFamily="34" charset="0"/>
                <a:ea typeface="Arial" panose="020B0604020202020204" pitchFamily="34" charset="0"/>
                <a:cs typeface="Arial" panose="020B0604020202020204" pitchFamily="34" charset="0"/>
              </a:rPr>
              <a:t>Must also be worn when handling chemicals to pack, unpack, store, use and dispose.</a:t>
            </a:r>
            <a:endParaRPr lang="en-US" altLang="en-US" sz="1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3336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Arial" panose="020B0604020202020204" pitchFamily="34" charset="0"/>
              </a:rPr>
              <a:t>Chemical Safety and Handling Procedures</a:t>
            </a:r>
            <a:endParaRPr lang="en-AU" dirty="0"/>
          </a:p>
        </p:txBody>
      </p:sp>
      <p:sp>
        <p:nvSpPr>
          <p:cNvPr id="3" name="Content Placeholder 2"/>
          <p:cNvSpPr>
            <a:spLocks noGrp="1"/>
          </p:cNvSpPr>
          <p:nvPr>
            <p:ph idx="1"/>
          </p:nvPr>
        </p:nvSpPr>
        <p:spPr/>
        <p:txBody>
          <a:bodyPr/>
          <a:lstStyle/>
          <a:p>
            <a:pPr marL="0" algn="ctr">
              <a:spcBef>
                <a:spcPts val="135"/>
              </a:spcBef>
              <a:spcAft>
                <a:spcPts val="0"/>
              </a:spcAft>
              <a:tabLst>
                <a:tab pos="2823845" algn="l"/>
                <a:tab pos="5426710" algn="l"/>
              </a:tabLst>
            </a:pPr>
            <a:r>
              <a:rPr lang="en-US" b="1" kern="0" dirty="0" smtClean="0">
                <a:solidFill>
                  <a:srgbClr val="FF0000"/>
                </a:solidFill>
                <a:latin typeface="Arial" panose="020B0604020202020204" pitchFamily="34" charset="0"/>
                <a:ea typeface="Arial" panose="020B0604020202020204" pitchFamily="34" charset="0"/>
              </a:rPr>
              <a:t>MOST </a:t>
            </a:r>
            <a:r>
              <a:rPr lang="en-US" b="1" kern="0" spc="-40" dirty="0" smtClean="0">
                <a:solidFill>
                  <a:srgbClr val="FF0000"/>
                </a:solidFill>
                <a:latin typeface="Arial" panose="020B0604020202020204" pitchFamily="34" charset="0"/>
                <a:ea typeface="Arial" panose="020B0604020202020204" pitchFamily="34" charset="0"/>
              </a:rPr>
              <a:t>IMPORTANTLY</a:t>
            </a:r>
            <a:r>
              <a:rPr lang="en-US" b="1" kern="0" dirty="0" smtClean="0">
                <a:solidFill>
                  <a:srgbClr val="FF0000"/>
                </a:solidFill>
                <a:latin typeface="Arial" panose="020B0604020202020204" pitchFamily="34" charset="0"/>
                <a:ea typeface="Arial" panose="020B0604020202020204" pitchFamily="34" charset="0"/>
              </a:rPr>
              <a:t>…USE COMMON</a:t>
            </a:r>
            <a:r>
              <a:rPr lang="en-US" b="1" kern="0" spc="-30" dirty="0" smtClean="0">
                <a:solidFill>
                  <a:srgbClr val="FF0000"/>
                </a:solidFill>
                <a:latin typeface="Arial" panose="020B0604020202020204" pitchFamily="34" charset="0"/>
                <a:ea typeface="Arial" panose="020B0604020202020204" pitchFamily="34" charset="0"/>
              </a:rPr>
              <a:t> </a:t>
            </a:r>
            <a:r>
              <a:rPr lang="en-US" b="1" kern="0" dirty="0" smtClean="0">
                <a:solidFill>
                  <a:srgbClr val="FF0000"/>
                </a:solidFill>
                <a:latin typeface="Arial" panose="020B0604020202020204" pitchFamily="34" charset="0"/>
                <a:ea typeface="Arial" panose="020B0604020202020204" pitchFamily="34" charset="0"/>
              </a:rPr>
              <a:t>SENSE.</a:t>
            </a:r>
            <a:endParaRPr lang="en-AU" b="1" kern="0" dirty="0" smtClean="0">
              <a:solidFill>
                <a:srgbClr val="FF0000"/>
              </a:solidFill>
              <a:latin typeface="Arial" panose="020B0604020202020204" pitchFamily="34" charset="0"/>
              <a:ea typeface="Arial" panose="020B0604020202020204" pitchFamily="34" charset="0"/>
            </a:endParaRPr>
          </a:p>
          <a:p>
            <a:pPr marL="0" algn="ctr">
              <a:spcAft>
                <a:spcPts val="0"/>
              </a:spcAft>
            </a:pPr>
            <a:r>
              <a:rPr lang="en-US" b="1" dirty="0" smtClean="0">
                <a:latin typeface="Arial" panose="020B0604020202020204" pitchFamily="34" charset="0"/>
                <a:ea typeface="Arial" panose="020B0604020202020204" pitchFamily="34" charset="0"/>
              </a:rPr>
              <a:t> </a:t>
            </a:r>
            <a:endParaRPr lang="en-AU" dirty="0" smtClean="0">
              <a:latin typeface="Arial" panose="020B0604020202020204" pitchFamily="34" charset="0"/>
              <a:ea typeface="Arial" panose="020B0604020202020204" pitchFamily="34" charset="0"/>
            </a:endParaRPr>
          </a:p>
          <a:p>
            <a:pPr marL="0" algn="ctr">
              <a:spcBef>
                <a:spcPts val="35"/>
              </a:spcBef>
              <a:spcAft>
                <a:spcPts val="0"/>
              </a:spcAft>
            </a:pPr>
            <a:r>
              <a:rPr lang="en-US" b="1" dirty="0" smtClean="0">
                <a:latin typeface="Arial" panose="020B0604020202020204" pitchFamily="34" charset="0"/>
                <a:ea typeface="Arial" panose="020B0604020202020204" pitchFamily="34" charset="0"/>
              </a:rPr>
              <a:t> </a:t>
            </a:r>
            <a:r>
              <a:rPr lang="en-US" b="1" dirty="0" smtClean="0">
                <a:solidFill>
                  <a:srgbClr val="1A1A1A"/>
                </a:solidFill>
                <a:latin typeface="Arial" panose="020B0604020202020204" pitchFamily="34" charset="0"/>
                <a:ea typeface="Arial" panose="020B0604020202020204" pitchFamily="34" charset="0"/>
              </a:rPr>
              <a:t>We must all take every precaution when using chemicals to ensure that your own, other workers’ and the public’s safety is optimised.</a:t>
            </a:r>
            <a:endParaRPr lang="en-AU" dirty="0" smtClean="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01243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50" dirty="0" smtClean="0">
                <a:ea typeface="Arial" panose="020B0604020202020204" pitchFamily="34" charset="0"/>
              </a:rPr>
              <a:t>Cleaning Equipment - Colour Coding Scheme</a:t>
            </a:r>
            <a:endParaRPr lang="en-AU" spc="-50" dirty="0"/>
          </a:p>
        </p:txBody>
      </p:sp>
      <p:sp>
        <p:nvSpPr>
          <p:cNvPr id="3" name="Content Placeholder 2"/>
          <p:cNvSpPr>
            <a:spLocks noGrp="1"/>
          </p:cNvSpPr>
          <p:nvPr>
            <p:ph idx="1"/>
          </p:nvPr>
        </p:nvSpPr>
        <p:spPr>
          <a:xfrm>
            <a:off x="1187624" y="1772816"/>
            <a:ext cx="4968552" cy="576064"/>
          </a:xfrm>
          <a:ln/>
        </p:spPr>
        <p:style>
          <a:lnRef idx="2">
            <a:schemeClr val="dk1"/>
          </a:lnRef>
          <a:fillRef idx="1">
            <a:schemeClr val="lt1"/>
          </a:fillRef>
          <a:effectRef idx="0">
            <a:schemeClr val="dk1"/>
          </a:effectRef>
          <a:fontRef idx="minor">
            <a:schemeClr val="dk1"/>
          </a:fontRef>
        </p:style>
        <p:txBody>
          <a:bodyPr anchor="ctr" anchorCtr="0">
            <a:normAutofit/>
          </a:bodyPr>
          <a:lstStyle/>
          <a:p>
            <a:pPr marL="720000" lvl="0" indent="0">
              <a:tabLst/>
            </a:pPr>
            <a:r>
              <a:rPr lang="en-US" altLang="en-US" sz="1200" dirty="0">
                <a:latin typeface="Arial" panose="020B0604020202020204" pitchFamily="34" charset="0"/>
                <a:ea typeface="Arial" panose="020B0604020202020204" pitchFamily="34" charset="0"/>
                <a:cs typeface="Arial" panose="020B0604020202020204" pitchFamily="34" charset="0"/>
              </a:rPr>
              <a:t>GREEN	</a:t>
            </a:r>
            <a:r>
              <a:rPr lang="en-US" altLang="en-US" sz="1200" dirty="0" smtClean="0">
                <a:latin typeface="Arial" panose="020B0604020202020204" pitchFamily="34" charset="0"/>
                <a:ea typeface="Arial" panose="020B0604020202020204" pitchFamily="34" charset="0"/>
                <a:cs typeface="Arial" panose="020B0604020202020204" pitchFamily="34" charset="0"/>
              </a:rPr>
              <a:t>Food </a:t>
            </a:r>
            <a:r>
              <a:rPr lang="en-US" altLang="en-US" sz="1200" dirty="0">
                <a:latin typeface="Arial" panose="020B0604020202020204" pitchFamily="34" charset="0"/>
                <a:ea typeface="Arial" panose="020B0604020202020204" pitchFamily="34" charset="0"/>
                <a:cs typeface="Arial" panose="020B0604020202020204" pitchFamily="34" charset="0"/>
              </a:rPr>
              <a:t>Service and </a:t>
            </a:r>
            <a:r>
              <a:rPr lang="en-US" altLang="en-US" sz="1200" dirty="0" smtClean="0">
                <a:latin typeface="Arial" panose="020B0604020202020204" pitchFamily="34" charset="0"/>
                <a:ea typeface="Arial" panose="020B0604020202020204" pitchFamily="34" charset="0"/>
                <a:cs typeface="Arial" panose="020B0604020202020204" pitchFamily="34" charset="0"/>
              </a:rPr>
              <a:t>Preparation Areas</a:t>
            </a:r>
          </a:p>
        </p:txBody>
      </p:sp>
      <p:sp>
        <p:nvSpPr>
          <p:cNvPr id="23" name="Content Placeholder 2"/>
          <p:cNvSpPr txBox="1">
            <a:spLocks/>
          </p:cNvSpPr>
          <p:nvPr/>
        </p:nvSpPr>
        <p:spPr>
          <a:xfrm>
            <a:off x="1187624" y="2682576"/>
            <a:ext cx="4968552" cy="57606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rmAutofit/>
          </a:bodyPr>
          <a:lstStyle>
            <a:lvl1pPr marL="228600" indent="-228600" algn="l" defTabSz="914400" rtl="0" eaLnBrk="0" fontAlgn="base" latinLnBrk="0" hangingPunct="0">
              <a:spcBef>
                <a:spcPct val="0"/>
              </a:spcBef>
              <a:spcAft>
                <a:spcPct val="0"/>
              </a:spcAft>
              <a:buFont typeface="+mj-lt"/>
              <a:buNone/>
              <a:tabLst>
                <a:tab pos="227013" algn="l"/>
              </a:tabLst>
              <a:defRPr sz="2800" b="0" i="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720000" indent="0">
              <a:tabLst/>
            </a:pPr>
            <a:r>
              <a:rPr lang="en-US" altLang="en-US" sz="1200" dirty="0" smtClean="0">
                <a:latin typeface="Arial" panose="020B0604020202020204" pitchFamily="34" charset="0"/>
                <a:ea typeface="Arial" panose="020B0604020202020204" pitchFamily="34" charset="0"/>
                <a:cs typeface="Arial" panose="020B0604020202020204" pitchFamily="34" charset="0"/>
              </a:rPr>
              <a:t>RED	Toilets, Bathrooms and Dirty Utility Rooms</a:t>
            </a:r>
            <a:endParaRPr lang="en-AU" altLang="en-US" sz="1200" dirty="0" smtClean="0">
              <a:latin typeface="Arial" panose="020B0604020202020204" pitchFamily="34" charset="0"/>
              <a:cs typeface="Arial" panose="020B0604020202020204" pitchFamily="34" charset="0"/>
            </a:endParaRPr>
          </a:p>
        </p:txBody>
      </p:sp>
      <p:sp>
        <p:nvSpPr>
          <p:cNvPr id="24" name="Content Placeholder 2"/>
          <p:cNvSpPr txBox="1">
            <a:spLocks/>
          </p:cNvSpPr>
          <p:nvPr/>
        </p:nvSpPr>
        <p:spPr>
          <a:xfrm>
            <a:off x="1214074" y="3602134"/>
            <a:ext cx="4968552" cy="57606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rmAutofit/>
          </a:bodyPr>
          <a:lstStyle>
            <a:lvl1pPr marL="228600" indent="-228600" algn="l" defTabSz="914400" rtl="0" eaLnBrk="0" fontAlgn="base" latinLnBrk="0" hangingPunct="0">
              <a:spcBef>
                <a:spcPct val="0"/>
              </a:spcBef>
              <a:spcAft>
                <a:spcPct val="0"/>
              </a:spcAft>
              <a:buFont typeface="+mj-lt"/>
              <a:buNone/>
              <a:tabLst>
                <a:tab pos="227013" algn="l"/>
              </a:tabLst>
              <a:defRPr sz="2800" b="0" i="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720000" indent="0">
              <a:tabLst/>
            </a:pPr>
            <a:r>
              <a:rPr lang="en-US" altLang="en-US" sz="1200" dirty="0" smtClean="0">
                <a:latin typeface="Arial" panose="020B0604020202020204" pitchFamily="34" charset="0"/>
                <a:ea typeface="Arial" panose="020B0604020202020204" pitchFamily="34" charset="0"/>
                <a:cs typeface="Arial" panose="020B0604020202020204" pitchFamily="34" charset="0"/>
              </a:rPr>
              <a:t>BLUE	General Cleaning</a:t>
            </a:r>
            <a:endParaRPr lang="en-AU" altLang="en-US" sz="1200" dirty="0" smtClean="0">
              <a:latin typeface="Arial" panose="020B0604020202020204" pitchFamily="34" charset="0"/>
              <a:cs typeface="Arial" panose="020B0604020202020204" pitchFamily="34" charset="0"/>
            </a:endParaRPr>
          </a:p>
        </p:txBody>
      </p:sp>
      <p:sp>
        <p:nvSpPr>
          <p:cNvPr id="25" name="Content Placeholder 2"/>
          <p:cNvSpPr txBox="1">
            <a:spLocks/>
          </p:cNvSpPr>
          <p:nvPr/>
        </p:nvSpPr>
        <p:spPr>
          <a:xfrm>
            <a:off x="1214074" y="4522486"/>
            <a:ext cx="4968552" cy="57606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rmAutofit/>
          </a:bodyPr>
          <a:lstStyle>
            <a:lvl1pPr marL="228600" indent="-228600" algn="l" defTabSz="914400" rtl="0" eaLnBrk="0" fontAlgn="base" latinLnBrk="0" hangingPunct="0">
              <a:spcBef>
                <a:spcPct val="0"/>
              </a:spcBef>
              <a:spcAft>
                <a:spcPct val="0"/>
              </a:spcAft>
              <a:buFont typeface="+mj-lt"/>
              <a:buNone/>
              <a:tabLst>
                <a:tab pos="227013" algn="l"/>
              </a:tabLst>
              <a:defRPr sz="2800" b="0" i="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720000" indent="0">
              <a:tabLst/>
            </a:pPr>
            <a:r>
              <a:rPr lang="en-US" altLang="en-US" sz="1200" dirty="0" smtClean="0">
                <a:latin typeface="Arial" panose="020B0604020202020204" pitchFamily="34" charset="0"/>
                <a:ea typeface="Arial" panose="020B0604020202020204" pitchFamily="34" charset="0"/>
                <a:cs typeface="Arial" panose="020B0604020202020204" pitchFamily="34" charset="0"/>
              </a:rPr>
              <a:t>WHITE	 Operating Theatre</a:t>
            </a:r>
            <a:endParaRPr lang="en-AU" altLang="en-US" sz="1200" dirty="0" smtClean="0">
              <a:latin typeface="Arial" panose="020B0604020202020204" pitchFamily="34" charset="0"/>
              <a:cs typeface="Arial" panose="020B0604020202020204" pitchFamily="34" charset="0"/>
            </a:endParaRPr>
          </a:p>
        </p:txBody>
      </p:sp>
      <p:sp>
        <p:nvSpPr>
          <p:cNvPr id="26" name="Content Placeholder 2"/>
          <p:cNvSpPr txBox="1">
            <a:spLocks/>
          </p:cNvSpPr>
          <p:nvPr/>
        </p:nvSpPr>
        <p:spPr>
          <a:xfrm>
            <a:off x="1214074" y="5442680"/>
            <a:ext cx="4968552" cy="57606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rmAutofit/>
          </a:bodyPr>
          <a:lstStyle>
            <a:lvl1pPr marL="228600" indent="-228600" algn="l" defTabSz="914400" rtl="0" eaLnBrk="0" fontAlgn="base" latinLnBrk="0" hangingPunct="0">
              <a:spcBef>
                <a:spcPct val="0"/>
              </a:spcBef>
              <a:spcAft>
                <a:spcPct val="0"/>
              </a:spcAft>
              <a:buFont typeface="+mj-lt"/>
              <a:buNone/>
              <a:tabLst>
                <a:tab pos="227013" algn="l"/>
              </a:tabLst>
              <a:defRPr sz="2800" b="0" i="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720000" indent="0">
              <a:tabLst/>
            </a:pPr>
            <a:r>
              <a:rPr lang="en-US" altLang="en-US" sz="1200" dirty="0" smtClean="0">
                <a:latin typeface="Arial" panose="020B0604020202020204" pitchFamily="34" charset="0"/>
                <a:ea typeface="Arial" panose="020B0604020202020204" pitchFamily="34" charset="0"/>
                <a:cs typeface="Arial" panose="020B0604020202020204" pitchFamily="34" charset="0"/>
              </a:rPr>
              <a:t>YELLOW	 Infectious Areas</a:t>
            </a:r>
            <a:endParaRPr lang="en-US" altLang="en-US" sz="1200" dirty="0" smtClean="0">
              <a:latin typeface="Arial" panose="020B0604020202020204" pitchFamily="34" charset="0"/>
              <a:cs typeface="Arial" panose="020B0604020202020204" pitchFamily="34" charset="0"/>
            </a:endParaRPr>
          </a:p>
        </p:txBody>
      </p:sp>
      <p:grpSp>
        <p:nvGrpSpPr>
          <p:cNvPr id="4" name="Group 30">
            <a:extLst>
              <a:ext uri="{FF2B5EF4-FFF2-40B4-BE49-F238E27FC236}">
                <a16:creationId xmlns:a16="http://schemas.microsoft.com/office/drawing/2014/main" xmlns="" id="{76620DB2-46BA-4C2B-815C-CCED6B57C830}"/>
              </a:ext>
            </a:extLst>
          </p:cNvPr>
          <p:cNvGrpSpPr>
            <a:grpSpLocks/>
          </p:cNvGrpSpPr>
          <p:nvPr/>
        </p:nvGrpSpPr>
        <p:grpSpPr bwMode="auto">
          <a:xfrm>
            <a:off x="882981" y="1682750"/>
            <a:ext cx="706438" cy="736600"/>
            <a:chOff x="1286" y="-300"/>
            <a:chExt cx="1112" cy="1160"/>
          </a:xfrm>
        </p:grpSpPr>
        <p:sp>
          <p:nvSpPr>
            <p:cNvPr id="5" name="Freeform 32">
              <a:extLst>
                <a:ext uri="{FF2B5EF4-FFF2-40B4-BE49-F238E27FC236}">
                  <a16:creationId xmlns:a16="http://schemas.microsoft.com/office/drawing/2014/main" xmlns="" id="{9F4382F9-4481-49AE-97A5-E033E97E89DB}"/>
                </a:ext>
              </a:extLst>
            </p:cNvPr>
            <p:cNvSpPr>
              <a:spLocks/>
            </p:cNvSpPr>
            <p:nvPr/>
          </p:nvSpPr>
          <p:spPr bwMode="auto">
            <a:xfrm>
              <a:off x="1305" y="-281"/>
              <a:ext cx="1076" cy="1124"/>
            </a:xfrm>
            <a:custGeom>
              <a:avLst/>
              <a:gdLst>
                <a:gd name="T0" fmla="+- 0 2381 1306"/>
                <a:gd name="T1" fmla="*/ T0 w 1076"/>
                <a:gd name="T2" fmla="+- 0 281 -280"/>
                <a:gd name="T3" fmla="*/ 281 h 1124"/>
                <a:gd name="T4" fmla="+- 0 2376 1306"/>
                <a:gd name="T5" fmla="*/ T4 w 1076"/>
                <a:gd name="T6" fmla="+- 0 205 -280"/>
                <a:gd name="T7" fmla="*/ 205 h 1124"/>
                <a:gd name="T8" fmla="+- 0 2361 1306"/>
                <a:gd name="T9" fmla="*/ T8 w 1076"/>
                <a:gd name="T10" fmla="+- 0 132 -280"/>
                <a:gd name="T11" fmla="*/ 132 h 1124"/>
                <a:gd name="T12" fmla="+- 0 2338 1306"/>
                <a:gd name="T13" fmla="*/ T12 w 1076"/>
                <a:gd name="T14" fmla="+- 0 63 -280"/>
                <a:gd name="T15" fmla="*/ 63 h 1124"/>
                <a:gd name="T16" fmla="+- 0 2307 1306"/>
                <a:gd name="T17" fmla="*/ T16 w 1076"/>
                <a:gd name="T18" fmla="+- 0 -2 -280"/>
                <a:gd name="T19" fmla="*/ -2 h 1124"/>
                <a:gd name="T20" fmla="+- 0 2268 1306"/>
                <a:gd name="T21" fmla="*/ T20 w 1076"/>
                <a:gd name="T22" fmla="+- 0 -62 -280"/>
                <a:gd name="T23" fmla="*/ -62 h 1124"/>
                <a:gd name="T24" fmla="+- 0 2223 1306"/>
                <a:gd name="T25" fmla="*/ T24 w 1076"/>
                <a:gd name="T26" fmla="+- 0 -116 -280"/>
                <a:gd name="T27" fmla="*/ -116 h 1124"/>
                <a:gd name="T28" fmla="+- 0 2171 1306"/>
                <a:gd name="T29" fmla="*/ T28 w 1076"/>
                <a:gd name="T30" fmla="+- 0 -163 -280"/>
                <a:gd name="T31" fmla="*/ -163 h 1124"/>
                <a:gd name="T32" fmla="+- 0 2114 1306"/>
                <a:gd name="T33" fmla="*/ T32 w 1076"/>
                <a:gd name="T34" fmla="+- 0 -204 -280"/>
                <a:gd name="T35" fmla="*/ -204 h 1124"/>
                <a:gd name="T36" fmla="+- 0 2052 1306"/>
                <a:gd name="T37" fmla="*/ T36 w 1076"/>
                <a:gd name="T38" fmla="+- 0 -236 -280"/>
                <a:gd name="T39" fmla="*/ -236 h 1124"/>
                <a:gd name="T40" fmla="+- 0 1986 1306"/>
                <a:gd name="T41" fmla="*/ T40 w 1076"/>
                <a:gd name="T42" fmla="+- 0 -260 -280"/>
                <a:gd name="T43" fmla="*/ -260 h 1124"/>
                <a:gd name="T44" fmla="+- 0 1916 1306"/>
                <a:gd name="T45" fmla="*/ T44 w 1076"/>
                <a:gd name="T46" fmla="+- 0 -275 -280"/>
                <a:gd name="T47" fmla="*/ -275 h 1124"/>
                <a:gd name="T48" fmla="+- 0 1843 1306"/>
                <a:gd name="T49" fmla="*/ T48 w 1076"/>
                <a:gd name="T50" fmla="+- 0 -280 -280"/>
                <a:gd name="T51" fmla="*/ -280 h 1124"/>
                <a:gd name="T52" fmla="+- 0 1770 1306"/>
                <a:gd name="T53" fmla="*/ T52 w 1076"/>
                <a:gd name="T54" fmla="+- 0 -275 -280"/>
                <a:gd name="T55" fmla="*/ -275 h 1124"/>
                <a:gd name="T56" fmla="+- 0 1700 1306"/>
                <a:gd name="T57" fmla="*/ T56 w 1076"/>
                <a:gd name="T58" fmla="+- 0 -260 -280"/>
                <a:gd name="T59" fmla="*/ -260 h 1124"/>
                <a:gd name="T60" fmla="+- 0 1634 1306"/>
                <a:gd name="T61" fmla="*/ T60 w 1076"/>
                <a:gd name="T62" fmla="+- 0 -236 -280"/>
                <a:gd name="T63" fmla="*/ -236 h 1124"/>
                <a:gd name="T64" fmla="+- 0 1572 1306"/>
                <a:gd name="T65" fmla="*/ T64 w 1076"/>
                <a:gd name="T66" fmla="+- 0 -204 -280"/>
                <a:gd name="T67" fmla="*/ -204 h 1124"/>
                <a:gd name="T68" fmla="+- 0 1514 1306"/>
                <a:gd name="T69" fmla="*/ T68 w 1076"/>
                <a:gd name="T70" fmla="+- 0 -163 -280"/>
                <a:gd name="T71" fmla="*/ -163 h 1124"/>
                <a:gd name="T72" fmla="+- 0 1463 1306"/>
                <a:gd name="T73" fmla="*/ T72 w 1076"/>
                <a:gd name="T74" fmla="+- 0 -116 -280"/>
                <a:gd name="T75" fmla="*/ -116 h 1124"/>
                <a:gd name="T76" fmla="+- 0 1417 1306"/>
                <a:gd name="T77" fmla="*/ T76 w 1076"/>
                <a:gd name="T78" fmla="+- 0 -62 -280"/>
                <a:gd name="T79" fmla="*/ -62 h 1124"/>
                <a:gd name="T80" fmla="+- 0 1379 1306"/>
                <a:gd name="T81" fmla="*/ T80 w 1076"/>
                <a:gd name="T82" fmla="+- 0 -2 -280"/>
                <a:gd name="T83" fmla="*/ -2 h 1124"/>
                <a:gd name="T84" fmla="+- 0 1348 1306"/>
                <a:gd name="T85" fmla="*/ T84 w 1076"/>
                <a:gd name="T86" fmla="+- 0 63 -280"/>
                <a:gd name="T87" fmla="*/ 63 h 1124"/>
                <a:gd name="T88" fmla="+- 0 1325 1306"/>
                <a:gd name="T89" fmla="*/ T88 w 1076"/>
                <a:gd name="T90" fmla="+- 0 132 -280"/>
                <a:gd name="T91" fmla="*/ 132 h 1124"/>
                <a:gd name="T92" fmla="+- 0 1310 1306"/>
                <a:gd name="T93" fmla="*/ T92 w 1076"/>
                <a:gd name="T94" fmla="+- 0 205 -280"/>
                <a:gd name="T95" fmla="*/ 205 h 1124"/>
                <a:gd name="T96" fmla="+- 0 1306 1306"/>
                <a:gd name="T97" fmla="*/ T96 w 1076"/>
                <a:gd name="T98" fmla="+- 0 281 -280"/>
                <a:gd name="T99" fmla="*/ 281 h 1124"/>
                <a:gd name="T100" fmla="+- 0 1310 1306"/>
                <a:gd name="T101" fmla="*/ T100 w 1076"/>
                <a:gd name="T102" fmla="+- 0 357 -280"/>
                <a:gd name="T103" fmla="*/ 357 h 1124"/>
                <a:gd name="T104" fmla="+- 0 1325 1306"/>
                <a:gd name="T105" fmla="*/ T104 w 1076"/>
                <a:gd name="T106" fmla="+- 0 430 -280"/>
                <a:gd name="T107" fmla="*/ 430 h 1124"/>
                <a:gd name="T108" fmla="+- 0 1348 1306"/>
                <a:gd name="T109" fmla="*/ T108 w 1076"/>
                <a:gd name="T110" fmla="+- 0 499 -280"/>
                <a:gd name="T111" fmla="*/ 499 h 1124"/>
                <a:gd name="T112" fmla="+- 0 1379 1306"/>
                <a:gd name="T113" fmla="*/ T112 w 1076"/>
                <a:gd name="T114" fmla="+- 0 564 -280"/>
                <a:gd name="T115" fmla="*/ 564 h 1124"/>
                <a:gd name="T116" fmla="+- 0 1417 1306"/>
                <a:gd name="T117" fmla="*/ T116 w 1076"/>
                <a:gd name="T118" fmla="+- 0 624 -280"/>
                <a:gd name="T119" fmla="*/ 624 h 1124"/>
                <a:gd name="T120" fmla="+- 0 1463 1306"/>
                <a:gd name="T121" fmla="*/ T120 w 1076"/>
                <a:gd name="T122" fmla="+- 0 678 -280"/>
                <a:gd name="T123" fmla="*/ 678 h 1124"/>
                <a:gd name="T124" fmla="+- 0 1514 1306"/>
                <a:gd name="T125" fmla="*/ T124 w 1076"/>
                <a:gd name="T126" fmla="+- 0 726 -280"/>
                <a:gd name="T127" fmla="*/ 726 h 1124"/>
                <a:gd name="T128" fmla="+- 0 1572 1306"/>
                <a:gd name="T129" fmla="*/ T128 w 1076"/>
                <a:gd name="T130" fmla="+- 0 766 -280"/>
                <a:gd name="T131" fmla="*/ 766 h 1124"/>
                <a:gd name="T132" fmla="+- 0 1634 1306"/>
                <a:gd name="T133" fmla="*/ T132 w 1076"/>
                <a:gd name="T134" fmla="+- 0 798 -280"/>
                <a:gd name="T135" fmla="*/ 798 h 1124"/>
                <a:gd name="T136" fmla="+- 0 1700 1306"/>
                <a:gd name="T137" fmla="*/ T136 w 1076"/>
                <a:gd name="T138" fmla="+- 0 823 -280"/>
                <a:gd name="T139" fmla="*/ 823 h 1124"/>
                <a:gd name="T140" fmla="+- 0 1770 1306"/>
                <a:gd name="T141" fmla="*/ T140 w 1076"/>
                <a:gd name="T142" fmla="+- 0 838 -280"/>
                <a:gd name="T143" fmla="*/ 838 h 1124"/>
                <a:gd name="T144" fmla="+- 0 1843 1306"/>
                <a:gd name="T145" fmla="*/ T144 w 1076"/>
                <a:gd name="T146" fmla="+- 0 843 -280"/>
                <a:gd name="T147" fmla="*/ 843 h 1124"/>
                <a:gd name="T148" fmla="+- 0 1916 1306"/>
                <a:gd name="T149" fmla="*/ T148 w 1076"/>
                <a:gd name="T150" fmla="+- 0 838 -280"/>
                <a:gd name="T151" fmla="*/ 838 h 1124"/>
                <a:gd name="T152" fmla="+- 0 1986 1306"/>
                <a:gd name="T153" fmla="*/ T152 w 1076"/>
                <a:gd name="T154" fmla="+- 0 823 -280"/>
                <a:gd name="T155" fmla="*/ 823 h 1124"/>
                <a:gd name="T156" fmla="+- 0 2052 1306"/>
                <a:gd name="T157" fmla="*/ T156 w 1076"/>
                <a:gd name="T158" fmla="+- 0 798 -280"/>
                <a:gd name="T159" fmla="*/ 798 h 1124"/>
                <a:gd name="T160" fmla="+- 0 2114 1306"/>
                <a:gd name="T161" fmla="*/ T160 w 1076"/>
                <a:gd name="T162" fmla="+- 0 766 -280"/>
                <a:gd name="T163" fmla="*/ 766 h 1124"/>
                <a:gd name="T164" fmla="+- 0 2171 1306"/>
                <a:gd name="T165" fmla="*/ T164 w 1076"/>
                <a:gd name="T166" fmla="+- 0 726 -280"/>
                <a:gd name="T167" fmla="*/ 726 h 1124"/>
                <a:gd name="T168" fmla="+- 0 2223 1306"/>
                <a:gd name="T169" fmla="*/ T168 w 1076"/>
                <a:gd name="T170" fmla="+- 0 678 -280"/>
                <a:gd name="T171" fmla="*/ 678 h 1124"/>
                <a:gd name="T172" fmla="+- 0 2268 1306"/>
                <a:gd name="T173" fmla="*/ T172 w 1076"/>
                <a:gd name="T174" fmla="+- 0 624 -280"/>
                <a:gd name="T175" fmla="*/ 624 h 1124"/>
                <a:gd name="T176" fmla="+- 0 2307 1306"/>
                <a:gd name="T177" fmla="*/ T176 w 1076"/>
                <a:gd name="T178" fmla="+- 0 564 -280"/>
                <a:gd name="T179" fmla="*/ 564 h 1124"/>
                <a:gd name="T180" fmla="+- 0 2338 1306"/>
                <a:gd name="T181" fmla="*/ T180 w 1076"/>
                <a:gd name="T182" fmla="+- 0 499 -280"/>
                <a:gd name="T183" fmla="*/ 499 h 1124"/>
                <a:gd name="T184" fmla="+- 0 2361 1306"/>
                <a:gd name="T185" fmla="*/ T184 w 1076"/>
                <a:gd name="T186" fmla="+- 0 430 -280"/>
                <a:gd name="T187" fmla="*/ 430 h 1124"/>
                <a:gd name="T188" fmla="+- 0 2376 1306"/>
                <a:gd name="T189" fmla="*/ T188 w 1076"/>
                <a:gd name="T190" fmla="+- 0 357 -280"/>
                <a:gd name="T191" fmla="*/ 357 h 1124"/>
                <a:gd name="T192" fmla="+- 0 2381 1306"/>
                <a:gd name="T193" fmla="*/ T192 w 1076"/>
                <a:gd name="T194" fmla="+- 0 281 -280"/>
                <a:gd name="T195" fmla="*/ 281 h 1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1076" h="1124">
                  <a:moveTo>
                    <a:pt x="1075" y="561"/>
                  </a:moveTo>
                  <a:lnTo>
                    <a:pt x="1070" y="485"/>
                  </a:lnTo>
                  <a:lnTo>
                    <a:pt x="1055" y="412"/>
                  </a:lnTo>
                  <a:lnTo>
                    <a:pt x="1032" y="343"/>
                  </a:lnTo>
                  <a:lnTo>
                    <a:pt x="1001" y="278"/>
                  </a:lnTo>
                  <a:lnTo>
                    <a:pt x="962" y="218"/>
                  </a:lnTo>
                  <a:lnTo>
                    <a:pt x="917" y="164"/>
                  </a:lnTo>
                  <a:lnTo>
                    <a:pt x="865" y="117"/>
                  </a:lnTo>
                  <a:lnTo>
                    <a:pt x="808" y="76"/>
                  </a:lnTo>
                  <a:lnTo>
                    <a:pt x="746" y="44"/>
                  </a:lnTo>
                  <a:lnTo>
                    <a:pt x="680" y="20"/>
                  </a:lnTo>
                  <a:lnTo>
                    <a:pt x="610" y="5"/>
                  </a:lnTo>
                  <a:lnTo>
                    <a:pt x="537" y="0"/>
                  </a:lnTo>
                  <a:lnTo>
                    <a:pt x="464" y="5"/>
                  </a:lnTo>
                  <a:lnTo>
                    <a:pt x="394" y="20"/>
                  </a:lnTo>
                  <a:lnTo>
                    <a:pt x="328" y="44"/>
                  </a:lnTo>
                  <a:lnTo>
                    <a:pt x="266" y="76"/>
                  </a:lnTo>
                  <a:lnTo>
                    <a:pt x="208" y="117"/>
                  </a:lnTo>
                  <a:lnTo>
                    <a:pt x="157" y="164"/>
                  </a:lnTo>
                  <a:lnTo>
                    <a:pt x="111" y="218"/>
                  </a:lnTo>
                  <a:lnTo>
                    <a:pt x="73" y="278"/>
                  </a:lnTo>
                  <a:lnTo>
                    <a:pt x="42" y="343"/>
                  </a:lnTo>
                  <a:lnTo>
                    <a:pt x="19" y="412"/>
                  </a:lnTo>
                  <a:lnTo>
                    <a:pt x="4" y="485"/>
                  </a:lnTo>
                  <a:lnTo>
                    <a:pt x="0" y="561"/>
                  </a:lnTo>
                  <a:lnTo>
                    <a:pt x="4" y="637"/>
                  </a:lnTo>
                  <a:lnTo>
                    <a:pt x="19" y="710"/>
                  </a:lnTo>
                  <a:lnTo>
                    <a:pt x="42" y="779"/>
                  </a:lnTo>
                  <a:lnTo>
                    <a:pt x="73" y="844"/>
                  </a:lnTo>
                  <a:lnTo>
                    <a:pt x="111" y="904"/>
                  </a:lnTo>
                  <a:lnTo>
                    <a:pt x="157" y="958"/>
                  </a:lnTo>
                  <a:lnTo>
                    <a:pt x="208" y="1006"/>
                  </a:lnTo>
                  <a:lnTo>
                    <a:pt x="266" y="1046"/>
                  </a:lnTo>
                  <a:lnTo>
                    <a:pt x="328" y="1078"/>
                  </a:lnTo>
                  <a:lnTo>
                    <a:pt x="394" y="1103"/>
                  </a:lnTo>
                  <a:lnTo>
                    <a:pt x="464" y="1118"/>
                  </a:lnTo>
                  <a:lnTo>
                    <a:pt x="537" y="1123"/>
                  </a:lnTo>
                  <a:lnTo>
                    <a:pt x="610" y="1118"/>
                  </a:lnTo>
                  <a:lnTo>
                    <a:pt x="680" y="1103"/>
                  </a:lnTo>
                  <a:lnTo>
                    <a:pt x="746" y="1078"/>
                  </a:lnTo>
                  <a:lnTo>
                    <a:pt x="808" y="1046"/>
                  </a:lnTo>
                  <a:lnTo>
                    <a:pt x="865" y="1006"/>
                  </a:lnTo>
                  <a:lnTo>
                    <a:pt x="917" y="958"/>
                  </a:lnTo>
                  <a:lnTo>
                    <a:pt x="962" y="904"/>
                  </a:lnTo>
                  <a:lnTo>
                    <a:pt x="1001" y="844"/>
                  </a:lnTo>
                  <a:lnTo>
                    <a:pt x="1032" y="779"/>
                  </a:lnTo>
                  <a:lnTo>
                    <a:pt x="1055" y="710"/>
                  </a:lnTo>
                  <a:lnTo>
                    <a:pt x="1070" y="637"/>
                  </a:lnTo>
                  <a:lnTo>
                    <a:pt x="1075" y="561"/>
                  </a:lnTo>
                  <a:close/>
                </a:path>
              </a:pathLst>
            </a:custGeom>
            <a:solidFill>
              <a:srgbClr val="329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 name="AutoShape 31">
              <a:extLst>
                <a:ext uri="{FF2B5EF4-FFF2-40B4-BE49-F238E27FC236}">
                  <a16:creationId xmlns:a16="http://schemas.microsoft.com/office/drawing/2014/main" xmlns="" id="{38590F0E-F568-4497-B70B-638AA96FE777}"/>
                </a:ext>
              </a:extLst>
            </p:cNvPr>
            <p:cNvSpPr>
              <a:spLocks/>
            </p:cNvSpPr>
            <p:nvPr/>
          </p:nvSpPr>
          <p:spPr bwMode="auto">
            <a:xfrm>
              <a:off x="1286" y="-300"/>
              <a:ext cx="1112" cy="1160"/>
            </a:xfrm>
            <a:custGeom>
              <a:avLst/>
              <a:gdLst>
                <a:gd name="T0" fmla="+- 0 2388 1286"/>
                <a:gd name="T1" fmla="*/ T0 w 1112"/>
                <a:gd name="T2" fmla="+- 0 164 -300"/>
                <a:gd name="T3" fmla="*/ 164 h 1160"/>
                <a:gd name="T4" fmla="+- 0 2342 1286"/>
                <a:gd name="T5" fmla="*/ T4 w 1112"/>
                <a:gd name="T6" fmla="+- 0 29 -300"/>
                <a:gd name="T7" fmla="*/ 29 h 1160"/>
                <a:gd name="T8" fmla="+- 0 2254 1286"/>
                <a:gd name="T9" fmla="*/ T8 w 1112"/>
                <a:gd name="T10" fmla="+- 0 -110 -300"/>
                <a:gd name="T11" fmla="*/ -110 h 1160"/>
                <a:gd name="T12" fmla="+- 0 2153 1286"/>
                <a:gd name="T13" fmla="*/ T12 w 1112"/>
                <a:gd name="T14" fmla="+- 0 -199 -300"/>
                <a:gd name="T15" fmla="*/ -199 h 1160"/>
                <a:gd name="T16" fmla="+- 0 2059 1286"/>
                <a:gd name="T17" fmla="*/ T16 w 1112"/>
                <a:gd name="T18" fmla="+- 0 -254 -300"/>
                <a:gd name="T19" fmla="*/ -254 h 1160"/>
                <a:gd name="T20" fmla="+- 0 1841 1286"/>
                <a:gd name="T21" fmla="*/ T20 w 1112"/>
                <a:gd name="T22" fmla="+- 0 -300 -300"/>
                <a:gd name="T23" fmla="*/ -300 h 1160"/>
                <a:gd name="T24" fmla="+- 0 1678 1286"/>
                <a:gd name="T25" fmla="*/ T24 w 1112"/>
                <a:gd name="T26" fmla="+- 0 -273 -300"/>
                <a:gd name="T27" fmla="*/ -273 h 1160"/>
                <a:gd name="T28" fmla="+- 0 1553 1286"/>
                <a:gd name="T29" fmla="*/ T28 w 1112"/>
                <a:gd name="T30" fmla="+- 0 -213 -300"/>
                <a:gd name="T31" fmla="*/ -213 h 1160"/>
                <a:gd name="T32" fmla="+- 0 1450 1286"/>
                <a:gd name="T33" fmla="*/ T32 w 1112"/>
                <a:gd name="T34" fmla="+- 0 -129 -300"/>
                <a:gd name="T35" fmla="*/ -129 h 1160"/>
                <a:gd name="T36" fmla="+- 0 1366 1286"/>
                <a:gd name="T37" fmla="*/ T36 w 1112"/>
                <a:gd name="T38" fmla="+- 0 -19 -300"/>
                <a:gd name="T39" fmla="*/ -19 h 1160"/>
                <a:gd name="T40" fmla="+- 0 1310 1286"/>
                <a:gd name="T41" fmla="*/ T40 w 1112"/>
                <a:gd name="T42" fmla="+- 0 108 -300"/>
                <a:gd name="T43" fmla="*/ 108 h 1160"/>
                <a:gd name="T44" fmla="+- 0 1289 1286"/>
                <a:gd name="T45" fmla="*/ T44 w 1112"/>
                <a:gd name="T46" fmla="+- 0 224 -300"/>
                <a:gd name="T47" fmla="*/ 224 h 1160"/>
                <a:gd name="T48" fmla="+- 0 1298 1286"/>
                <a:gd name="T49" fmla="*/ T48 w 1112"/>
                <a:gd name="T50" fmla="+- 0 399 -300"/>
                <a:gd name="T51" fmla="*/ 399 h 1160"/>
                <a:gd name="T52" fmla="+- 0 1325 1286"/>
                <a:gd name="T53" fmla="*/ T52 w 1112"/>
                <a:gd name="T54" fmla="+- 0 494 -300"/>
                <a:gd name="T55" fmla="*/ 494 h 1160"/>
                <a:gd name="T56" fmla="+- 0 1346 1286"/>
                <a:gd name="T57" fmla="*/ T56 w 1112"/>
                <a:gd name="T58" fmla="+- 0 118 -300"/>
                <a:gd name="T59" fmla="*/ 118 h 1160"/>
                <a:gd name="T60" fmla="+- 0 1442 1286"/>
                <a:gd name="T61" fmla="*/ T60 w 1112"/>
                <a:gd name="T62" fmla="+- 0 -64 -300"/>
                <a:gd name="T63" fmla="*/ -64 h 1160"/>
                <a:gd name="T64" fmla="+- 0 1553 1286"/>
                <a:gd name="T65" fmla="*/ T64 w 1112"/>
                <a:gd name="T66" fmla="+- 0 -170 -300"/>
                <a:gd name="T67" fmla="*/ -170 h 1160"/>
                <a:gd name="T68" fmla="+- 0 1666 1286"/>
                <a:gd name="T69" fmla="*/ T68 w 1112"/>
                <a:gd name="T70" fmla="+- 0 -230 -300"/>
                <a:gd name="T71" fmla="*/ -230 h 1160"/>
                <a:gd name="T72" fmla="+- 0 1870 1286"/>
                <a:gd name="T73" fmla="*/ T72 w 1112"/>
                <a:gd name="T74" fmla="+- 0 -261 -300"/>
                <a:gd name="T75" fmla="*/ -261 h 1160"/>
                <a:gd name="T76" fmla="+- 0 1973 1286"/>
                <a:gd name="T77" fmla="*/ T76 w 1112"/>
                <a:gd name="T78" fmla="+- 0 -244 -300"/>
                <a:gd name="T79" fmla="*/ -244 h 1160"/>
                <a:gd name="T80" fmla="+- 0 2090 1286"/>
                <a:gd name="T81" fmla="*/ T80 w 1112"/>
                <a:gd name="T82" fmla="+- 0 -196 -300"/>
                <a:gd name="T83" fmla="*/ -196 h 1160"/>
                <a:gd name="T84" fmla="+- 0 2227 1286"/>
                <a:gd name="T85" fmla="*/ T84 w 1112"/>
                <a:gd name="T86" fmla="+- 0 -84 -300"/>
                <a:gd name="T87" fmla="*/ -84 h 1160"/>
                <a:gd name="T88" fmla="+- 0 2299 1286"/>
                <a:gd name="T89" fmla="*/ T88 w 1112"/>
                <a:gd name="T90" fmla="+- 0 22 -300"/>
                <a:gd name="T91" fmla="*/ 22 h 1160"/>
                <a:gd name="T92" fmla="+- 0 2345 1286"/>
                <a:gd name="T93" fmla="*/ T92 w 1112"/>
                <a:gd name="T94" fmla="+- 0 144 -300"/>
                <a:gd name="T95" fmla="*/ 144 h 1160"/>
                <a:gd name="T96" fmla="+- 0 2362 1286"/>
                <a:gd name="T97" fmla="*/ T96 w 1112"/>
                <a:gd name="T98" fmla="+- 0 252 -300"/>
                <a:gd name="T99" fmla="*/ 252 h 1160"/>
                <a:gd name="T100" fmla="+- 0 2381 1286"/>
                <a:gd name="T101" fmla="*/ T100 w 1112"/>
                <a:gd name="T102" fmla="+- 0 425 -300"/>
                <a:gd name="T103" fmla="*/ 425 h 1160"/>
                <a:gd name="T104" fmla="+- 0 2362 1286"/>
                <a:gd name="T105" fmla="*/ T104 w 1112"/>
                <a:gd name="T106" fmla="+- 0 487 -300"/>
                <a:gd name="T107" fmla="*/ 487 h 1160"/>
                <a:gd name="T108" fmla="+- 0 2354 1286"/>
                <a:gd name="T109" fmla="*/ T108 w 1112"/>
                <a:gd name="T110" fmla="+- 0 365 -300"/>
                <a:gd name="T111" fmla="*/ 365 h 1160"/>
                <a:gd name="T112" fmla="+- 0 2321 1286"/>
                <a:gd name="T113" fmla="*/ T112 w 1112"/>
                <a:gd name="T114" fmla="+- 0 492 -300"/>
                <a:gd name="T115" fmla="*/ 492 h 1160"/>
                <a:gd name="T116" fmla="+- 0 2273 1286"/>
                <a:gd name="T117" fmla="*/ T116 w 1112"/>
                <a:gd name="T118" fmla="+- 0 586 -300"/>
                <a:gd name="T119" fmla="*/ 586 h 1160"/>
                <a:gd name="T120" fmla="+- 0 2172 1286"/>
                <a:gd name="T121" fmla="*/ T120 w 1112"/>
                <a:gd name="T122" fmla="+- 0 701 -300"/>
                <a:gd name="T123" fmla="*/ 701 h 1160"/>
                <a:gd name="T124" fmla="+- 0 2088 1286"/>
                <a:gd name="T125" fmla="*/ T124 w 1112"/>
                <a:gd name="T126" fmla="+- 0 759 -300"/>
                <a:gd name="T127" fmla="*/ 759 h 1160"/>
                <a:gd name="T128" fmla="+- 0 1997 1286"/>
                <a:gd name="T129" fmla="*/ T128 w 1112"/>
                <a:gd name="T130" fmla="+- 0 800 -300"/>
                <a:gd name="T131" fmla="*/ 800 h 1160"/>
                <a:gd name="T132" fmla="+- 0 1896 1286"/>
                <a:gd name="T133" fmla="*/ T132 w 1112"/>
                <a:gd name="T134" fmla="+- 0 821 -300"/>
                <a:gd name="T135" fmla="*/ 821 h 1160"/>
                <a:gd name="T136" fmla="+- 0 1764 1286"/>
                <a:gd name="T137" fmla="*/ T136 w 1112"/>
                <a:gd name="T138" fmla="+- 0 816 -300"/>
                <a:gd name="T139" fmla="*/ 816 h 1160"/>
                <a:gd name="T140" fmla="+- 0 1639 1286"/>
                <a:gd name="T141" fmla="*/ T140 w 1112"/>
                <a:gd name="T142" fmla="+- 0 780 -300"/>
                <a:gd name="T143" fmla="*/ 780 h 1160"/>
                <a:gd name="T144" fmla="+- 0 1493 1286"/>
                <a:gd name="T145" fmla="*/ T144 w 1112"/>
                <a:gd name="T146" fmla="+- 0 682 -300"/>
                <a:gd name="T147" fmla="*/ 682 h 1160"/>
                <a:gd name="T148" fmla="+- 0 1414 1286"/>
                <a:gd name="T149" fmla="*/ T148 w 1112"/>
                <a:gd name="T150" fmla="+- 0 584 -300"/>
                <a:gd name="T151" fmla="*/ 584 h 1160"/>
                <a:gd name="T152" fmla="+- 0 1356 1286"/>
                <a:gd name="T153" fmla="*/ T152 w 1112"/>
                <a:gd name="T154" fmla="+- 0 468 -300"/>
                <a:gd name="T155" fmla="*/ 468 h 1160"/>
                <a:gd name="T156" fmla="+- 0 1325 1286"/>
                <a:gd name="T157" fmla="*/ T156 w 1112"/>
                <a:gd name="T158" fmla="+- 0 308 -300"/>
                <a:gd name="T159" fmla="*/ 308 h 1160"/>
                <a:gd name="T160" fmla="+- 0 1354 1286"/>
                <a:gd name="T161" fmla="*/ T160 w 1112"/>
                <a:gd name="T162" fmla="+- 0 557 -300"/>
                <a:gd name="T163" fmla="*/ 557 h 1160"/>
                <a:gd name="T164" fmla="+- 0 1430 1286"/>
                <a:gd name="T165" fmla="*/ T164 w 1112"/>
                <a:gd name="T166" fmla="+- 0 670 -300"/>
                <a:gd name="T167" fmla="*/ 670 h 1160"/>
                <a:gd name="T168" fmla="+- 0 1531 1286"/>
                <a:gd name="T169" fmla="*/ T168 w 1112"/>
                <a:gd name="T170" fmla="+- 0 761 -300"/>
                <a:gd name="T171" fmla="*/ 761 h 1160"/>
                <a:gd name="T172" fmla="+- 0 1627 1286"/>
                <a:gd name="T173" fmla="*/ T172 w 1112"/>
                <a:gd name="T174" fmla="+- 0 814 -300"/>
                <a:gd name="T175" fmla="*/ 814 h 1160"/>
                <a:gd name="T176" fmla="+- 0 1759 1286"/>
                <a:gd name="T177" fmla="*/ T176 w 1112"/>
                <a:gd name="T178" fmla="+- 0 855 -300"/>
                <a:gd name="T179" fmla="*/ 855 h 1160"/>
                <a:gd name="T180" fmla="+- 0 1901 1286"/>
                <a:gd name="T181" fmla="*/ T180 w 1112"/>
                <a:gd name="T182" fmla="+- 0 857 -300"/>
                <a:gd name="T183" fmla="*/ 857 h 1160"/>
                <a:gd name="T184" fmla="+- 0 2009 1286"/>
                <a:gd name="T185" fmla="*/ T184 w 1112"/>
                <a:gd name="T186" fmla="+- 0 833 -300"/>
                <a:gd name="T187" fmla="*/ 833 h 1160"/>
                <a:gd name="T188" fmla="+- 0 2153 1286"/>
                <a:gd name="T189" fmla="*/ T188 w 1112"/>
                <a:gd name="T190" fmla="+- 0 761 -300"/>
                <a:gd name="T191" fmla="*/ 761 h 1160"/>
                <a:gd name="T192" fmla="+- 0 2254 1286"/>
                <a:gd name="T193" fmla="*/ T192 w 1112"/>
                <a:gd name="T194" fmla="+- 0 670 -300"/>
                <a:gd name="T195" fmla="*/ 670 h 1160"/>
                <a:gd name="T196" fmla="+- 0 2318 1286"/>
                <a:gd name="T197" fmla="*/ T196 w 1112"/>
                <a:gd name="T198" fmla="+- 0 581 -300"/>
                <a:gd name="T199" fmla="*/ 581 h 1160"/>
                <a:gd name="T200" fmla="+- 0 2362 1286"/>
                <a:gd name="T201" fmla="*/ T200 w 1112"/>
                <a:gd name="T202" fmla="+- 0 487 -300"/>
                <a:gd name="T203" fmla="*/ 487 h 1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1112" h="1160">
                  <a:moveTo>
                    <a:pt x="1112" y="610"/>
                  </a:moveTo>
                  <a:lnTo>
                    <a:pt x="1112" y="550"/>
                  </a:lnTo>
                  <a:lnTo>
                    <a:pt x="1107" y="492"/>
                  </a:lnTo>
                  <a:lnTo>
                    <a:pt x="1102" y="464"/>
                  </a:lnTo>
                  <a:lnTo>
                    <a:pt x="1095" y="435"/>
                  </a:lnTo>
                  <a:lnTo>
                    <a:pt x="1088" y="408"/>
                  </a:lnTo>
                  <a:lnTo>
                    <a:pt x="1068" y="356"/>
                  </a:lnTo>
                  <a:lnTo>
                    <a:pt x="1056" y="329"/>
                  </a:lnTo>
                  <a:lnTo>
                    <a:pt x="1032" y="281"/>
                  </a:lnTo>
                  <a:lnTo>
                    <a:pt x="1018" y="257"/>
                  </a:lnTo>
                  <a:lnTo>
                    <a:pt x="1001" y="233"/>
                  </a:lnTo>
                  <a:lnTo>
                    <a:pt x="968" y="190"/>
                  </a:lnTo>
                  <a:lnTo>
                    <a:pt x="929" y="152"/>
                  </a:lnTo>
                  <a:lnTo>
                    <a:pt x="910" y="135"/>
                  </a:lnTo>
                  <a:lnTo>
                    <a:pt x="888" y="116"/>
                  </a:lnTo>
                  <a:lnTo>
                    <a:pt x="867" y="101"/>
                  </a:lnTo>
                  <a:lnTo>
                    <a:pt x="845" y="84"/>
                  </a:lnTo>
                  <a:lnTo>
                    <a:pt x="821" y="72"/>
                  </a:lnTo>
                  <a:lnTo>
                    <a:pt x="797" y="58"/>
                  </a:lnTo>
                  <a:lnTo>
                    <a:pt x="773" y="46"/>
                  </a:lnTo>
                  <a:lnTo>
                    <a:pt x="720" y="27"/>
                  </a:lnTo>
                  <a:lnTo>
                    <a:pt x="668" y="12"/>
                  </a:lnTo>
                  <a:lnTo>
                    <a:pt x="641" y="8"/>
                  </a:lnTo>
                  <a:lnTo>
                    <a:pt x="555" y="0"/>
                  </a:lnTo>
                  <a:lnTo>
                    <a:pt x="528" y="3"/>
                  </a:lnTo>
                  <a:lnTo>
                    <a:pt x="471" y="8"/>
                  </a:lnTo>
                  <a:lnTo>
                    <a:pt x="444" y="12"/>
                  </a:lnTo>
                  <a:lnTo>
                    <a:pt x="392" y="27"/>
                  </a:lnTo>
                  <a:lnTo>
                    <a:pt x="365" y="36"/>
                  </a:lnTo>
                  <a:lnTo>
                    <a:pt x="339" y="48"/>
                  </a:lnTo>
                  <a:lnTo>
                    <a:pt x="315" y="58"/>
                  </a:lnTo>
                  <a:lnTo>
                    <a:pt x="267" y="87"/>
                  </a:lnTo>
                  <a:lnTo>
                    <a:pt x="245" y="101"/>
                  </a:lnTo>
                  <a:lnTo>
                    <a:pt x="202" y="135"/>
                  </a:lnTo>
                  <a:lnTo>
                    <a:pt x="183" y="152"/>
                  </a:lnTo>
                  <a:lnTo>
                    <a:pt x="164" y="171"/>
                  </a:lnTo>
                  <a:lnTo>
                    <a:pt x="144" y="192"/>
                  </a:lnTo>
                  <a:lnTo>
                    <a:pt x="111" y="236"/>
                  </a:lnTo>
                  <a:lnTo>
                    <a:pt x="96" y="257"/>
                  </a:lnTo>
                  <a:lnTo>
                    <a:pt x="80" y="281"/>
                  </a:lnTo>
                  <a:lnTo>
                    <a:pt x="68" y="305"/>
                  </a:lnTo>
                  <a:lnTo>
                    <a:pt x="56" y="332"/>
                  </a:lnTo>
                  <a:lnTo>
                    <a:pt x="44" y="356"/>
                  </a:lnTo>
                  <a:lnTo>
                    <a:pt x="24" y="408"/>
                  </a:lnTo>
                  <a:lnTo>
                    <a:pt x="17" y="437"/>
                  </a:lnTo>
                  <a:lnTo>
                    <a:pt x="12" y="464"/>
                  </a:lnTo>
                  <a:lnTo>
                    <a:pt x="8" y="492"/>
                  </a:lnTo>
                  <a:lnTo>
                    <a:pt x="3" y="524"/>
                  </a:lnTo>
                  <a:lnTo>
                    <a:pt x="0" y="552"/>
                  </a:lnTo>
                  <a:lnTo>
                    <a:pt x="0" y="610"/>
                  </a:lnTo>
                  <a:lnTo>
                    <a:pt x="3" y="641"/>
                  </a:lnTo>
                  <a:lnTo>
                    <a:pt x="12" y="699"/>
                  </a:lnTo>
                  <a:lnTo>
                    <a:pt x="17" y="725"/>
                  </a:lnTo>
                  <a:lnTo>
                    <a:pt x="27" y="754"/>
                  </a:lnTo>
                  <a:lnTo>
                    <a:pt x="34" y="780"/>
                  </a:lnTo>
                  <a:lnTo>
                    <a:pt x="39" y="794"/>
                  </a:lnTo>
                  <a:lnTo>
                    <a:pt x="39" y="552"/>
                  </a:lnTo>
                  <a:lnTo>
                    <a:pt x="44" y="497"/>
                  </a:lnTo>
                  <a:lnTo>
                    <a:pt x="53" y="444"/>
                  </a:lnTo>
                  <a:lnTo>
                    <a:pt x="60" y="418"/>
                  </a:lnTo>
                  <a:lnTo>
                    <a:pt x="89" y="346"/>
                  </a:lnTo>
                  <a:lnTo>
                    <a:pt x="113" y="298"/>
                  </a:lnTo>
                  <a:lnTo>
                    <a:pt x="142" y="255"/>
                  </a:lnTo>
                  <a:lnTo>
                    <a:pt x="156" y="236"/>
                  </a:lnTo>
                  <a:lnTo>
                    <a:pt x="190" y="197"/>
                  </a:lnTo>
                  <a:lnTo>
                    <a:pt x="226" y="161"/>
                  </a:lnTo>
                  <a:lnTo>
                    <a:pt x="248" y="147"/>
                  </a:lnTo>
                  <a:lnTo>
                    <a:pt x="267" y="130"/>
                  </a:lnTo>
                  <a:lnTo>
                    <a:pt x="288" y="116"/>
                  </a:lnTo>
                  <a:lnTo>
                    <a:pt x="332" y="92"/>
                  </a:lnTo>
                  <a:lnTo>
                    <a:pt x="356" y="82"/>
                  </a:lnTo>
                  <a:lnTo>
                    <a:pt x="380" y="70"/>
                  </a:lnTo>
                  <a:lnTo>
                    <a:pt x="452" y="48"/>
                  </a:lnTo>
                  <a:lnTo>
                    <a:pt x="478" y="44"/>
                  </a:lnTo>
                  <a:lnTo>
                    <a:pt x="531" y="39"/>
                  </a:lnTo>
                  <a:lnTo>
                    <a:pt x="584" y="39"/>
                  </a:lnTo>
                  <a:lnTo>
                    <a:pt x="610" y="41"/>
                  </a:lnTo>
                  <a:lnTo>
                    <a:pt x="636" y="46"/>
                  </a:lnTo>
                  <a:lnTo>
                    <a:pt x="660" y="51"/>
                  </a:lnTo>
                  <a:lnTo>
                    <a:pt x="687" y="56"/>
                  </a:lnTo>
                  <a:lnTo>
                    <a:pt x="711" y="63"/>
                  </a:lnTo>
                  <a:lnTo>
                    <a:pt x="759" y="82"/>
                  </a:lnTo>
                  <a:lnTo>
                    <a:pt x="780" y="92"/>
                  </a:lnTo>
                  <a:lnTo>
                    <a:pt x="804" y="104"/>
                  </a:lnTo>
                  <a:lnTo>
                    <a:pt x="848" y="132"/>
                  </a:lnTo>
                  <a:lnTo>
                    <a:pt x="867" y="147"/>
                  </a:lnTo>
                  <a:lnTo>
                    <a:pt x="905" y="180"/>
                  </a:lnTo>
                  <a:lnTo>
                    <a:pt x="941" y="216"/>
                  </a:lnTo>
                  <a:lnTo>
                    <a:pt x="956" y="236"/>
                  </a:lnTo>
                  <a:lnTo>
                    <a:pt x="972" y="257"/>
                  </a:lnTo>
                  <a:lnTo>
                    <a:pt x="1001" y="300"/>
                  </a:lnTo>
                  <a:lnTo>
                    <a:pt x="1013" y="322"/>
                  </a:lnTo>
                  <a:lnTo>
                    <a:pt x="1025" y="346"/>
                  </a:lnTo>
                  <a:lnTo>
                    <a:pt x="1044" y="394"/>
                  </a:lnTo>
                  <a:lnTo>
                    <a:pt x="1052" y="420"/>
                  </a:lnTo>
                  <a:lnTo>
                    <a:pt x="1059" y="444"/>
                  </a:lnTo>
                  <a:lnTo>
                    <a:pt x="1064" y="471"/>
                  </a:lnTo>
                  <a:lnTo>
                    <a:pt x="1068" y="500"/>
                  </a:lnTo>
                  <a:lnTo>
                    <a:pt x="1073" y="526"/>
                  </a:lnTo>
                  <a:lnTo>
                    <a:pt x="1076" y="552"/>
                  </a:lnTo>
                  <a:lnTo>
                    <a:pt x="1076" y="787"/>
                  </a:lnTo>
                  <a:lnTo>
                    <a:pt x="1078" y="780"/>
                  </a:lnTo>
                  <a:lnTo>
                    <a:pt x="1088" y="752"/>
                  </a:lnTo>
                  <a:lnTo>
                    <a:pt x="1095" y="725"/>
                  </a:lnTo>
                  <a:lnTo>
                    <a:pt x="1102" y="696"/>
                  </a:lnTo>
                  <a:lnTo>
                    <a:pt x="1107" y="668"/>
                  </a:lnTo>
                  <a:lnTo>
                    <a:pt x="1112" y="610"/>
                  </a:lnTo>
                  <a:close/>
                  <a:moveTo>
                    <a:pt x="1076" y="787"/>
                  </a:moveTo>
                  <a:lnTo>
                    <a:pt x="1076" y="581"/>
                  </a:lnTo>
                  <a:lnTo>
                    <a:pt x="1073" y="610"/>
                  </a:lnTo>
                  <a:lnTo>
                    <a:pt x="1073" y="636"/>
                  </a:lnTo>
                  <a:lnTo>
                    <a:pt x="1068" y="665"/>
                  </a:lnTo>
                  <a:lnTo>
                    <a:pt x="1059" y="718"/>
                  </a:lnTo>
                  <a:lnTo>
                    <a:pt x="1052" y="742"/>
                  </a:lnTo>
                  <a:lnTo>
                    <a:pt x="1044" y="768"/>
                  </a:lnTo>
                  <a:lnTo>
                    <a:pt x="1035" y="792"/>
                  </a:lnTo>
                  <a:lnTo>
                    <a:pt x="1023" y="816"/>
                  </a:lnTo>
                  <a:lnTo>
                    <a:pt x="1013" y="840"/>
                  </a:lnTo>
                  <a:lnTo>
                    <a:pt x="999" y="862"/>
                  </a:lnTo>
                  <a:lnTo>
                    <a:pt x="987" y="886"/>
                  </a:lnTo>
                  <a:lnTo>
                    <a:pt x="972" y="905"/>
                  </a:lnTo>
                  <a:lnTo>
                    <a:pt x="956" y="927"/>
                  </a:lnTo>
                  <a:lnTo>
                    <a:pt x="922" y="965"/>
                  </a:lnTo>
                  <a:lnTo>
                    <a:pt x="886" y="1001"/>
                  </a:lnTo>
                  <a:lnTo>
                    <a:pt x="867" y="1016"/>
                  </a:lnTo>
                  <a:lnTo>
                    <a:pt x="845" y="1032"/>
                  </a:lnTo>
                  <a:lnTo>
                    <a:pt x="824" y="1044"/>
                  </a:lnTo>
                  <a:lnTo>
                    <a:pt x="802" y="1059"/>
                  </a:lnTo>
                  <a:lnTo>
                    <a:pt x="780" y="1071"/>
                  </a:lnTo>
                  <a:lnTo>
                    <a:pt x="756" y="1080"/>
                  </a:lnTo>
                  <a:lnTo>
                    <a:pt x="735" y="1090"/>
                  </a:lnTo>
                  <a:lnTo>
                    <a:pt x="711" y="1100"/>
                  </a:lnTo>
                  <a:lnTo>
                    <a:pt x="684" y="1107"/>
                  </a:lnTo>
                  <a:lnTo>
                    <a:pt x="660" y="1112"/>
                  </a:lnTo>
                  <a:lnTo>
                    <a:pt x="634" y="1116"/>
                  </a:lnTo>
                  <a:lnTo>
                    <a:pt x="610" y="1121"/>
                  </a:lnTo>
                  <a:lnTo>
                    <a:pt x="584" y="1124"/>
                  </a:lnTo>
                  <a:lnTo>
                    <a:pt x="528" y="1124"/>
                  </a:lnTo>
                  <a:lnTo>
                    <a:pt x="502" y="1121"/>
                  </a:lnTo>
                  <a:lnTo>
                    <a:pt x="478" y="1116"/>
                  </a:lnTo>
                  <a:lnTo>
                    <a:pt x="452" y="1112"/>
                  </a:lnTo>
                  <a:lnTo>
                    <a:pt x="428" y="1107"/>
                  </a:lnTo>
                  <a:lnTo>
                    <a:pt x="401" y="1100"/>
                  </a:lnTo>
                  <a:lnTo>
                    <a:pt x="353" y="1080"/>
                  </a:lnTo>
                  <a:lnTo>
                    <a:pt x="332" y="1071"/>
                  </a:lnTo>
                  <a:lnTo>
                    <a:pt x="310" y="1059"/>
                  </a:lnTo>
                  <a:lnTo>
                    <a:pt x="245" y="1016"/>
                  </a:lnTo>
                  <a:lnTo>
                    <a:pt x="207" y="982"/>
                  </a:lnTo>
                  <a:lnTo>
                    <a:pt x="190" y="965"/>
                  </a:lnTo>
                  <a:lnTo>
                    <a:pt x="156" y="927"/>
                  </a:lnTo>
                  <a:lnTo>
                    <a:pt x="140" y="905"/>
                  </a:lnTo>
                  <a:lnTo>
                    <a:pt x="128" y="884"/>
                  </a:lnTo>
                  <a:lnTo>
                    <a:pt x="113" y="862"/>
                  </a:lnTo>
                  <a:lnTo>
                    <a:pt x="101" y="840"/>
                  </a:lnTo>
                  <a:lnTo>
                    <a:pt x="89" y="816"/>
                  </a:lnTo>
                  <a:lnTo>
                    <a:pt x="70" y="768"/>
                  </a:lnTo>
                  <a:lnTo>
                    <a:pt x="60" y="742"/>
                  </a:lnTo>
                  <a:lnTo>
                    <a:pt x="53" y="716"/>
                  </a:lnTo>
                  <a:lnTo>
                    <a:pt x="44" y="663"/>
                  </a:lnTo>
                  <a:lnTo>
                    <a:pt x="39" y="608"/>
                  </a:lnTo>
                  <a:lnTo>
                    <a:pt x="39" y="794"/>
                  </a:lnTo>
                  <a:lnTo>
                    <a:pt x="44" y="807"/>
                  </a:lnTo>
                  <a:lnTo>
                    <a:pt x="56" y="833"/>
                  </a:lnTo>
                  <a:lnTo>
                    <a:pt x="68" y="857"/>
                  </a:lnTo>
                  <a:lnTo>
                    <a:pt x="96" y="905"/>
                  </a:lnTo>
                  <a:lnTo>
                    <a:pt x="111" y="927"/>
                  </a:lnTo>
                  <a:lnTo>
                    <a:pt x="128" y="951"/>
                  </a:lnTo>
                  <a:lnTo>
                    <a:pt x="144" y="970"/>
                  </a:lnTo>
                  <a:lnTo>
                    <a:pt x="164" y="992"/>
                  </a:lnTo>
                  <a:lnTo>
                    <a:pt x="183" y="1011"/>
                  </a:lnTo>
                  <a:lnTo>
                    <a:pt x="202" y="1028"/>
                  </a:lnTo>
                  <a:lnTo>
                    <a:pt x="245" y="1061"/>
                  </a:lnTo>
                  <a:lnTo>
                    <a:pt x="269" y="1076"/>
                  </a:lnTo>
                  <a:lnTo>
                    <a:pt x="291" y="1090"/>
                  </a:lnTo>
                  <a:lnTo>
                    <a:pt x="315" y="1104"/>
                  </a:lnTo>
                  <a:lnTo>
                    <a:pt x="341" y="1114"/>
                  </a:lnTo>
                  <a:lnTo>
                    <a:pt x="365" y="1126"/>
                  </a:lnTo>
                  <a:lnTo>
                    <a:pt x="392" y="1136"/>
                  </a:lnTo>
                  <a:lnTo>
                    <a:pt x="444" y="1150"/>
                  </a:lnTo>
                  <a:lnTo>
                    <a:pt x="473" y="1155"/>
                  </a:lnTo>
                  <a:lnTo>
                    <a:pt x="502" y="1157"/>
                  </a:lnTo>
                  <a:lnTo>
                    <a:pt x="528" y="1160"/>
                  </a:lnTo>
                  <a:lnTo>
                    <a:pt x="586" y="1160"/>
                  </a:lnTo>
                  <a:lnTo>
                    <a:pt x="615" y="1157"/>
                  </a:lnTo>
                  <a:lnTo>
                    <a:pt x="641" y="1155"/>
                  </a:lnTo>
                  <a:lnTo>
                    <a:pt x="670" y="1148"/>
                  </a:lnTo>
                  <a:lnTo>
                    <a:pt x="696" y="1143"/>
                  </a:lnTo>
                  <a:lnTo>
                    <a:pt x="723" y="1133"/>
                  </a:lnTo>
                  <a:lnTo>
                    <a:pt x="749" y="1126"/>
                  </a:lnTo>
                  <a:lnTo>
                    <a:pt x="821" y="1090"/>
                  </a:lnTo>
                  <a:lnTo>
                    <a:pt x="845" y="1076"/>
                  </a:lnTo>
                  <a:lnTo>
                    <a:pt x="867" y="1061"/>
                  </a:lnTo>
                  <a:lnTo>
                    <a:pt x="910" y="1028"/>
                  </a:lnTo>
                  <a:lnTo>
                    <a:pt x="932" y="1008"/>
                  </a:lnTo>
                  <a:lnTo>
                    <a:pt x="951" y="989"/>
                  </a:lnTo>
                  <a:lnTo>
                    <a:pt x="968" y="970"/>
                  </a:lnTo>
                  <a:lnTo>
                    <a:pt x="987" y="948"/>
                  </a:lnTo>
                  <a:lnTo>
                    <a:pt x="1004" y="927"/>
                  </a:lnTo>
                  <a:lnTo>
                    <a:pt x="1018" y="905"/>
                  </a:lnTo>
                  <a:lnTo>
                    <a:pt x="1032" y="881"/>
                  </a:lnTo>
                  <a:lnTo>
                    <a:pt x="1044" y="857"/>
                  </a:lnTo>
                  <a:lnTo>
                    <a:pt x="1059" y="831"/>
                  </a:lnTo>
                  <a:lnTo>
                    <a:pt x="1068" y="807"/>
                  </a:lnTo>
                  <a:lnTo>
                    <a:pt x="1076" y="7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7" name="Group 27">
            <a:extLst>
              <a:ext uri="{FF2B5EF4-FFF2-40B4-BE49-F238E27FC236}">
                <a16:creationId xmlns:a16="http://schemas.microsoft.com/office/drawing/2014/main" xmlns="" id="{9CEB4C07-063C-40CE-B901-388C1AA81DAE}"/>
              </a:ext>
            </a:extLst>
          </p:cNvPr>
          <p:cNvGrpSpPr>
            <a:grpSpLocks/>
          </p:cNvGrpSpPr>
          <p:nvPr/>
        </p:nvGrpSpPr>
        <p:grpSpPr bwMode="auto">
          <a:xfrm>
            <a:off x="882981" y="2602308"/>
            <a:ext cx="706438" cy="736600"/>
            <a:chOff x="1286" y="-74"/>
            <a:chExt cx="1112" cy="1160"/>
          </a:xfrm>
        </p:grpSpPr>
        <p:sp>
          <p:nvSpPr>
            <p:cNvPr id="8" name="Freeform 29">
              <a:extLst>
                <a:ext uri="{FF2B5EF4-FFF2-40B4-BE49-F238E27FC236}">
                  <a16:creationId xmlns:a16="http://schemas.microsoft.com/office/drawing/2014/main" xmlns="" id="{0DE94CB5-FBD3-4CBE-AE3C-1D2E97782DD1}"/>
                </a:ext>
              </a:extLst>
            </p:cNvPr>
            <p:cNvSpPr>
              <a:spLocks/>
            </p:cNvSpPr>
            <p:nvPr/>
          </p:nvSpPr>
          <p:spPr bwMode="auto">
            <a:xfrm>
              <a:off x="1305" y="-58"/>
              <a:ext cx="1076" cy="1126"/>
            </a:xfrm>
            <a:custGeom>
              <a:avLst/>
              <a:gdLst>
                <a:gd name="T0" fmla="+- 0 2381 1306"/>
                <a:gd name="T1" fmla="*/ T0 w 1076"/>
                <a:gd name="T2" fmla="+- 0 507 -57"/>
                <a:gd name="T3" fmla="*/ 507 h 1126"/>
                <a:gd name="T4" fmla="+- 0 2376 1306"/>
                <a:gd name="T5" fmla="*/ T4 w 1076"/>
                <a:gd name="T6" fmla="+- 0 430 -57"/>
                <a:gd name="T7" fmla="*/ 430 h 1126"/>
                <a:gd name="T8" fmla="+- 0 2361 1306"/>
                <a:gd name="T9" fmla="*/ T8 w 1076"/>
                <a:gd name="T10" fmla="+- 0 357 -57"/>
                <a:gd name="T11" fmla="*/ 357 h 1126"/>
                <a:gd name="T12" fmla="+- 0 2338 1306"/>
                <a:gd name="T13" fmla="*/ T12 w 1076"/>
                <a:gd name="T14" fmla="+- 0 287 -57"/>
                <a:gd name="T15" fmla="*/ 287 h 1126"/>
                <a:gd name="T16" fmla="+- 0 2307 1306"/>
                <a:gd name="T17" fmla="*/ T16 w 1076"/>
                <a:gd name="T18" fmla="+- 0 222 -57"/>
                <a:gd name="T19" fmla="*/ 222 h 1126"/>
                <a:gd name="T20" fmla="+- 0 2268 1306"/>
                <a:gd name="T21" fmla="*/ T20 w 1076"/>
                <a:gd name="T22" fmla="+- 0 162 -57"/>
                <a:gd name="T23" fmla="*/ 162 h 1126"/>
                <a:gd name="T24" fmla="+- 0 2223 1306"/>
                <a:gd name="T25" fmla="*/ T24 w 1076"/>
                <a:gd name="T26" fmla="+- 0 108 -57"/>
                <a:gd name="T27" fmla="*/ 108 h 1126"/>
                <a:gd name="T28" fmla="+- 0 2171 1306"/>
                <a:gd name="T29" fmla="*/ T28 w 1076"/>
                <a:gd name="T30" fmla="+- 0 60 -57"/>
                <a:gd name="T31" fmla="*/ 60 h 1126"/>
                <a:gd name="T32" fmla="+- 0 2114 1306"/>
                <a:gd name="T33" fmla="*/ T32 w 1076"/>
                <a:gd name="T34" fmla="+- 0 20 -57"/>
                <a:gd name="T35" fmla="*/ 20 h 1126"/>
                <a:gd name="T36" fmla="+- 0 2052 1306"/>
                <a:gd name="T37" fmla="*/ T36 w 1076"/>
                <a:gd name="T38" fmla="+- 0 -13 -57"/>
                <a:gd name="T39" fmla="*/ -13 h 1126"/>
                <a:gd name="T40" fmla="+- 0 1986 1306"/>
                <a:gd name="T41" fmla="*/ T40 w 1076"/>
                <a:gd name="T42" fmla="+- 0 -37 -57"/>
                <a:gd name="T43" fmla="*/ -37 h 1126"/>
                <a:gd name="T44" fmla="+- 0 1916 1306"/>
                <a:gd name="T45" fmla="*/ T44 w 1076"/>
                <a:gd name="T46" fmla="+- 0 -52 -57"/>
                <a:gd name="T47" fmla="*/ -52 h 1126"/>
                <a:gd name="T48" fmla="+- 0 1843 1306"/>
                <a:gd name="T49" fmla="*/ T48 w 1076"/>
                <a:gd name="T50" fmla="+- 0 -57 -57"/>
                <a:gd name="T51" fmla="*/ -57 h 1126"/>
                <a:gd name="T52" fmla="+- 0 1770 1306"/>
                <a:gd name="T53" fmla="*/ T52 w 1076"/>
                <a:gd name="T54" fmla="+- 0 -52 -57"/>
                <a:gd name="T55" fmla="*/ -52 h 1126"/>
                <a:gd name="T56" fmla="+- 0 1700 1306"/>
                <a:gd name="T57" fmla="*/ T56 w 1076"/>
                <a:gd name="T58" fmla="+- 0 -37 -57"/>
                <a:gd name="T59" fmla="*/ -37 h 1126"/>
                <a:gd name="T60" fmla="+- 0 1634 1306"/>
                <a:gd name="T61" fmla="*/ T60 w 1076"/>
                <a:gd name="T62" fmla="+- 0 -13 -57"/>
                <a:gd name="T63" fmla="*/ -13 h 1126"/>
                <a:gd name="T64" fmla="+- 0 1572 1306"/>
                <a:gd name="T65" fmla="*/ T64 w 1076"/>
                <a:gd name="T66" fmla="+- 0 20 -57"/>
                <a:gd name="T67" fmla="*/ 20 h 1126"/>
                <a:gd name="T68" fmla="+- 0 1514 1306"/>
                <a:gd name="T69" fmla="*/ T68 w 1076"/>
                <a:gd name="T70" fmla="+- 0 60 -57"/>
                <a:gd name="T71" fmla="*/ 60 h 1126"/>
                <a:gd name="T72" fmla="+- 0 1463 1306"/>
                <a:gd name="T73" fmla="*/ T72 w 1076"/>
                <a:gd name="T74" fmla="+- 0 108 -57"/>
                <a:gd name="T75" fmla="*/ 108 h 1126"/>
                <a:gd name="T76" fmla="+- 0 1417 1306"/>
                <a:gd name="T77" fmla="*/ T76 w 1076"/>
                <a:gd name="T78" fmla="+- 0 162 -57"/>
                <a:gd name="T79" fmla="*/ 162 h 1126"/>
                <a:gd name="T80" fmla="+- 0 1379 1306"/>
                <a:gd name="T81" fmla="*/ T80 w 1076"/>
                <a:gd name="T82" fmla="+- 0 222 -57"/>
                <a:gd name="T83" fmla="*/ 222 h 1126"/>
                <a:gd name="T84" fmla="+- 0 1348 1306"/>
                <a:gd name="T85" fmla="*/ T84 w 1076"/>
                <a:gd name="T86" fmla="+- 0 287 -57"/>
                <a:gd name="T87" fmla="*/ 287 h 1126"/>
                <a:gd name="T88" fmla="+- 0 1325 1306"/>
                <a:gd name="T89" fmla="*/ T88 w 1076"/>
                <a:gd name="T90" fmla="+- 0 357 -57"/>
                <a:gd name="T91" fmla="*/ 357 h 1126"/>
                <a:gd name="T92" fmla="+- 0 1310 1306"/>
                <a:gd name="T93" fmla="*/ T92 w 1076"/>
                <a:gd name="T94" fmla="+- 0 430 -57"/>
                <a:gd name="T95" fmla="*/ 430 h 1126"/>
                <a:gd name="T96" fmla="+- 0 1306 1306"/>
                <a:gd name="T97" fmla="*/ T96 w 1076"/>
                <a:gd name="T98" fmla="+- 0 507 -57"/>
                <a:gd name="T99" fmla="*/ 507 h 1126"/>
                <a:gd name="T100" fmla="+- 0 1310 1306"/>
                <a:gd name="T101" fmla="*/ T100 w 1076"/>
                <a:gd name="T102" fmla="+- 0 583 -57"/>
                <a:gd name="T103" fmla="*/ 583 h 1126"/>
                <a:gd name="T104" fmla="+- 0 1325 1306"/>
                <a:gd name="T105" fmla="*/ T104 w 1076"/>
                <a:gd name="T106" fmla="+- 0 656 -57"/>
                <a:gd name="T107" fmla="*/ 656 h 1126"/>
                <a:gd name="T108" fmla="+- 0 1348 1306"/>
                <a:gd name="T109" fmla="*/ T108 w 1076"/>
                <a:gd name="T110" fmla="+- 0 725 -57"/>
                <a:gd name="T111" fmla="*/ 725 h 1126"/>
                <a:gd name="T112" fmla="+- 0 1379 1306"/>
                <a:gd name="T113" fmla="*/ T112 w 1076"/>
                <a:gd name="T114" fmla="+- 0 790 -57"/>
                <a:gd name="T115" fmla="*/ 790 h 1126"/>
                <a:gd name="T116" fmla="+- 0 1417 1306"/>
                <a:gd name="T117" fmla="*/ T116 w 1076"/>
                <a:gd name="T118" fmla="+- 0 850 -57"/>
                <a:gd name="T119" fmla="*/ 850 h 1126"/>
                <a:gd name="T120" fmla="+- 0 1463 1306"/>
                <a:gd name="T121" fmla="*/ T120 w 1076"/>
                <a:gd name="T122" fmla="+- 0 904 -57"/>
                <a:gd name="T123" fmla="*/ 904 h 1126"/>
                <a:gd name="T124" fmla="+- 0 1514 1306"/>
                <a:gd name="T125" fmla="*/ T124 w 1076"/>
                <a:gd name="T126" fmla="+- 0 951 -57"/>
                <a:gd name="T127" fmla="*/ 951 h 1126"/>
                <a:gd name="T128" fmla="+- 0 1572 1306"/>
                <a:gd name="T129" fmla="*/ T128 w 1076"/>
                <a:gd name="T130" fmla="+- 0 992 -57"/>
                <a:gd name="T131" fmla="*/ 992 h 1126"/>
                <a:gd name="T132" fmla="+- 0 1634 1306"/>
                <a:gd name="T133" fmla="*/ T132 w 1076"/>
                <a:gd name="T134" fmla="+- 0 1024 -57"/>
                <a:gd name="T135" fmla="*/ 1024 h 1126"/>
                <a:gd name="T136" fmla="+- 0 1700 1306"/>
                <a:gd name="T137" fmla="*/ T136 w 1076"/>
                <a:gd name="T138" fmla="+- 0 1048 -57"/>
                <a:gd name="T139" fmla="*/ 1048 h 1126"/>
                <a:gd name="T140" fmla="+- 0 1770 1306"/>
                <a:gd name="T141" fmla="*/ T140 w 1076"/>
                <a:gd name="T142" fmla="+- 0 1063 -57"/>
                <a:gd name="T143" fmla="*/ 1063 h 1126"/>
                <a:gd name="T144" fmla="+- 0 1843 1306"/>
                <a:gd name="T145" fmla="*/ T144 w 1076"/>
                <a:gd name="T146" fmla="+- 0 1069 -57"/>
                <a:gd name="T147" fmla="*/ 1069 h 1126"/>
                <a:gd name="T148" fmla="+- 0 1916 1306"/>
                <a:gd name="T149" fmla="*/ T148 w 1076"/>
                <a:gd name="T150" fmla="+- 0 1063 -57"/>
                <a:gd name="T151" fmla="*/ 1063 h 1126"/>
                <a:gd name="T152" fmla="+- 0 1986 1306"/>
                <a:gd name="T153" fmla="*/ T152 w 1076"/>
                <a:gd name="T154" fmla="+- 0 1048 -57"/>
                <a:gd name="T155" fmla="*/ 1048 h 1126"/>
                <a:gd name="T156" fmla="+- 0 2052 1306"/>
                <a:gd name="T157" fmla="*/ T156 w 1076"/>
                <a:gd name="T158" fmla="+- 0 1024 -57"/>
                <a:gd name="T159" fmla="*/ 1024 h 1126"/>
                <a:gd name="T160" fmla="+- 0 2114 1306"/>
                <a:gd name="T161" fmla="*/ T160 w 1076"/>
                <a:gd name="T162" fmla="+- 0 992 -57"/>
                <a:gd name="T163" fmla="*/ 992 h 1126"/>
                <a:gd name="T164" fmla="+- 0 2171 1306"/>
                <a:gd name="T165" fmla="*/ T164 w 1076"/>
                <a:gd name="T166" fmla="+- 0 951 -57"/>
                <a:gd name="T167" fmla="*/ 951 h 1126"/>
                <a:gd name="T168" fmla="+- 0 2223 1306"/>
                <a:gd name="T169" fmla="*/ T168 w 1076"/>
                <a:gd name="T170" fmla="+- 0 904 -57"/>
                <a:gd name="T171" fmla="*/ 904 h 1126"/>
                <a:gd name="T172" fmla="+- 0 2268 1306"/>
                <a:gd name="T173" fmla="*/ T172 w 1076"/>
                <a:gd name="T174" fmla="+- 0 850 -57"/>
                <a:gd name="T175" fmla="*/ 850 h 1126"/>
                <a:gd name="T176" fmla="+- 0 2307 1306"/>
                <a:gd name="T177" fmla="*/ T176 w 1076"/>
                <a:gd name="T178" fmla="+- 0 790 -57"/>
                <a:gd name="T179" fmla="*/ 790 h 1126"/>
                <a:gd name="T180" fmla="+- 0 2338 1306"/>
                <a:gd name="T181" fmla="*/ T180 w 1076"/>
                <a:gd name="T182" fmla="+- 0 725 -57"/>
                <a:gd name="T183" fmla="*/ 725 h 1126"/>
                <a:gd name="T184" fmla="+- 0 2361 1306"/>
                <a:gd name="T185" fmla="*/ T184 w 1076"/>
                <a:gd name="T186" fmla="+- 0 656 -57"/>
                <a:gd name="T187" fmla="*/ 656 h 1126"/>
                <a:gd name="T188" fmla="+- 0 2376 1306"/>
                <a:gd name="T189" fmla="*/ T188 w 1076"/>
                <a:gd name="T190" fmla="+- 0 583 -57"/>
                <a:gd name="T191" fmla="*/ 583 h 1126"/>
                <a:gd name="T192" fmla="+- 0 2381 1306"/>
                <a:gd name="T193" fmla="*/ T192 w 1076"/>
                <a:gd name="T194" fmla="+- 0 507 -57"/>
                <a:gd name="T195" fmla="*/ 507 h 11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1076" h="1126">
                  <a:moveTo>
                    <a:pt x="1075" y="564"/>
                  </a:moveTo>
                  <a:lnTo>
                    <a:pt x="1070" y="487"/>
                  </a:lnTo>
                  <a:lnTo>
                    <a:pt x="1055" y="414"/>
                  </a:lnTo>
                  <a:lnTo>
                    <a:pt x="1032" y="344"/>
                  </a:lnTo>
                  <a:lnTo>
                    <a:pt x="1001" y="279"/>
                  </a:lnTo>
                  <a:lnTo>
                    <a:pt x="962" y="219"/>
                  </a:lnTo>
                  <a:lnTo>
                    <a:pt x="917" y="165"/>
                  </a:lnTo>
                  <a:lnTo>
                    <a:pt x="865" y="117"/>
                  </a:lnTo>
                  <a:lnTo>
                    <a:pt x="808" y="77"/>
                  </a:lnTo>
                  <a:lnTo>
                    <a:pt x="746" y="44"/>
                  </a:lnTo>
                  <a:lnTo>
                    <a:pt x="680" y="20"/>
                  </a:lnTo>
                  <a:lnTo>
                    <a:pt x="610" y="5"/>
                  </a:lnTo>
                  <a:lnTo>
                    <a:pt x="537" y="0"/>
                  </a:lnTo>
                  <a:lnTo>
                    <a:pt x="464" y="5"/>
                  </a:lnTo>
                  <a:lnTo>
                    <a:pt x="394" y="20"/>
                  </a:lnTo>
                  <a:lnTo>
                    <a:pt x="328" y="44"/>
                  </a:lnTo>
                  <a:lnTo>
                    <a:pt x="266" y="77"/>
                  </a:lnTo>
                  <a:lnTo>
                    <a:pt x="208" y="117"/>
                  </a:lnTo>
                  <a:lnTo>
                    <a:pt x="157" y="165"/>
                  </a:lnTo>
                  <a:lnTo>
                    <a:pt x="111" y="219"/>
                  </a:lnTo>
                  <a:lnTo>
                    <a:pt x="73" y="279"/>
                  </a:lnTo>
                  <a:lnTo>
                    <a:pt x="42" y="344"/>
                  </a:lnTo>
                  <a:lnTo>
                    <a:pt x="19" y="414"/>
                  </a:lnTo>
                  <a:lnTo>
                    <a:pt x="4" y="487"/>
                  </a:lnTo>
                  <a:lnTo>
                    <a:pt x="0" y="564"/>
                  </a:lnTo>
                  <a:lnTo>
                    <a:pt x="4" y="640"/>
                  </a:lnTo>
                  <a:lnTo>
                    <a:pt x="19" y="713"/>
                  </a:lnTo>
                  <a:lnTo>
                    <a:pt x="42" y="782"/>
                  </a:lnTo>
                  <a:lnTo>
                    <a:pt x="73" y="847"/>
                  </a:lnTo>
                  <a:lnTo>
                    <a:pt x="111" y="907"/>
                  </a:lnTo>
                  <a:lnTo>
                    <a:pt x="157" y="961"/>
                  </a:lnTo>
                  <a:lnTo>
                    <a:pt x="208" y="1008"/>
                  </a:lnTo>
                  <a:lnTo>
                    <a:pt x="266" y="1049"/>
                  </a:lnTo>
                  <a:lnTo>
                    <a:pt x="328" y="1081"/>
                  </a:lnTo>
                  <a:lnTo>
                    <a:pt x="394" y="1105"/>
                  </a:lnTo>
                  <a:lnTo>
                    <a:pt x="464" y="1120"/>
                  </a:lnTo>
                  <a:lnTo>
                    <a:pt x="537" y="1126"/>
                  </a:lnTo>
                  <a:lnTo>
                    <a:pt x="610" y="1120"/>
                  </a:lnTo>
                  <a:lnTo>
                    <a:pt x="680" y="1105"/>
                  </a:lnTo>
                  <a:lnTo>
                    <a:pt x="746" y="1081"/>
                  </a:lnTo>
                  <a:lnTo>
                    <a:pt x="808" y="1049"/>
                  </a:lnTo>
                  <a:lnTo>
                    <a:pt x="865" y="1008"/>
                  </a:lnTo>
                  <a:lnTo>
                    <a:pt x="917" y="961"/>
                  </a:lnTo>
                  <a:lnTo>
                    <a:pt x="962" y="907"/>
                  </a:lnTo>
                  <a:lnTo>
                    <a:pt x="1001" y="847"/>
                  </a:lnTo>
                  <a:lnTo>
                    <a:pt x="1032" y="782"/>
                  </a:lnTo>
                  <a:lnTo>
                    <a:pt x="1055" y="713"/>
                  </a:lnTo>
                  <a:lnTo>
                    <a:pt x="1070" y="640"/>
                  </a:lnTo>
                  <a:lnTo>
                    <a:pt x="1075" y="56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AutoShape 28">
              <a:extLst>
                <a:ext uri="{FF2B5EF4-FFF2-40B4-BE49-F238E27FC236}">
                  <a16:creationId xmlns:a16="http://schemas.microsoft.com/office/drawing/2014/main" xmlns="" id="{31207463-EDA7-45ED-BAD2-E7BE797D94DA}"/>
                </a:ext>
              </a:extLst>
            </p:cNvPr>
            <p:cNvSpPr>
              <a:spLocks/>
            </p:cNvSpPr>
            <p:nvPr/>
          </p:nvSpPr>
          <p:spPr bwMode="auto">
            <a:xfrm>
              <a:off x="1286" y="-74"/>
              <a:ext cx="1112" cy="1160"/>
            </a:xfrm>
            <a:custGeom>
              <a:avLst/>
              <a:gdLst>
                <a:gd name="T0" fmla="+- 0 2388 1286"/>
                <a:gd name="T1" fmla="*/ T0 w 1112"/>
                <a:gd name="T2" fmla="+- 0 389 -74"/>
                <a:gd name="T3" fmla="*/ 389 h 1160"/>
                <a:gd name="T4" fmla="+- 0 2354 1286"/>
                <a:gd name="T5" fmla="*/ T4 w 1112"/>
                <a:gd name="T6" fmla="+- 0 279 -74"/>
                <a:gd name="T7" fmla="*/ 279 h 1160"/>
                <a:gd name="T8" fmla="+- 0 2304 1286"/>
                <a:gd name="T9" fmla="*/ T8 w 1112"/>
                <a:gd name="T10" fmla="+- 0 181 -74"/>
                <a:gd name="T11" fmla="*/ 181 h 1160"/>
                <a:gd name="T12" fmla="+- 0 2196 1286"/>
                <a:gd name="T13" fmla="*/ T12 w 1112"/>
                <a:gd name="T14" fmla="+- 0 58 -74"/>
                <a:gd name="T15" fmla="*/ 58 h 1160"/>
                <a:gd name="T16" fmla="+- 0 2059 1286"/>
                <a:gd name="T17" fmla="*/ T16 w 1112"/>
                <a:gd name="T18" fmla="+- 0 -28 -74"/>
                <a:gd name="T19" fmla="*/ -28 h 1160"/>
                <a:gd name="T20" fmla="+- 0 1927 1286"/>
                <a:gd name="T21" fmla="*/ T20 w 1112"/>
                <a:gd name="T22" fmla="+- 0 -69 -74"/>
                <a:gd name="T23" fmla="*/ -69 h 1160"/>
                <a:gd name="T24" fmla="+- 0 1730 1286"/>
                <a:gd name="T25" fmla="*/ T24 w 1112"/>
                <a:gd name="T26" fmla="+- 0 -62 -74"/>
                <a:gd name="T27" fmla="*/ -62 h 1160"/>
                <a:gd name="T28" fmla="+- 0 1625 1286"/>
                <a:gd name="T29" fmla="*/ T28 w 1112"/>
                <a:gd name="T30" fmla="+- 0 -28 -74"/>
                <a:gd name="T31" fmla="*/ -28 h 1160"/>
                <a:gd name="T32" fmla="+- 0 1488 1286"/>
                <a:gd name="T33" fmla="*/ T32 w 1112"/>
                <a:gd name="T34" fmla="+- 0 58 -74"/>
                <a:gd name="T35" fmla="*/ 58 h 1160"/>
                <a:gd name="T36" fmla="+- 0 1366 1286"/>
                <a:gd name="T37" fmla="*/ T36 w 1112"/>
                <a:gd name="T38" fmla="+- 0 205 -74"/>
                <a:gd name="T39" fmla="*/ 205 h 1160"/>
                <a:gd name="T40" fmla="+- 0 1310 1286"/>
                <a:gd name="T41" fmla="*/ T40 w 1112"/>
                <a:gd name="T42" fmla="+- 0 334 -74"/>
                <a:gd name="T43" fmla="*/ 334 h 1160"/>
                <a:gd name="T44" fmla="+- 0 1286 1286"/>
                <a:gd name="T45" fmla="*/ T44 w 1112"/>
                <a:gd name="T46" fmla="+- 0 536 -74"/>
                <a:gd name="T47" fmla="*/ 536 h 1160"/>
                <a:gd name="T48" fmla="+- 0 1320 1286"/>
                <a:gd name="T49" fmla="*/ T48 w 1112"/>
                <a:gd name="T50" fmla="+- 0 706 -74"/>
                <a:gd name="T51" fmla="*/ 706 h 1160"/>
                <a:gd name="T52" fmla="+- 0 1339 1286"/>
                <a:gd name="T53" fmla="*/ T52 w 1112"/>
                <a:gd name="T54" fmla="+- 0 370 -74"/>
                <a:gd name="T55" fmla="*/ 370 h 1160"/>
                <a:gd name="T56" fmla="+- 0 1387 1286"/>
                <a:gd name="T57" fmla="*/ T56 w 1112"/>
                <a:gd name="T58" fmla="+- 0 245 -74"/>
                <a:gd name="T59" fmla="*/ 245 h 1160"/>
                <a:gd name="T60" fmla="+- 0 1495 1286"/>
                <a:gd name="T61" fmla="*/ T60 w 1112"/>
                <a:gd name="T62" fmla="+- 0 104 -74"/>
                <a:gd name="T63" fmla="*/ 104 h 1160"/>
                <a:gd name="T64" fmla="+- 0 1596 1286"/>
                <a:gd name="T65" fmla="*/ T64 w 1112"/>
                <a:gd name="T66" fmla="+- 0 27 -74"/>
                <a:gd name="T67" fmla="*/ 27 h 1160"/>
                <a:gd name="T68" fmla="+- 0 1738 1286"/>
                <a:gd name="T69" fmla="*/ T68 w 1112"/>
                <a:gd name="T70" fmla="+- 0 -26 -74"/>
                <a:gd name="T71" fmla="*/ -26 h 1160"/>
                <a:gd name="T72" fmla="+- 0 1896 1286"/>
                <a:gd name="T73" fmla="*/ T72 w 1112"/>
                <a:gd name="T74" fmla="+- 0 -35 -74"/>
                <a:gd name="T75" fmla="*/ -35 h 1160"/>
                <a:gd name="T76" fmla="+- 0 1997 1286"/>
                <a:gd name="T77" fmla="*/ T76 w 1112"/>
                <a:gd name="T78" fmla="+- 0 -14 -74"/>
                <a:gd name="T79" fmla="*/ -14 h 1160"/>
                <a:gd name="T80" fmla="+- 0 2134 1286"/>
                <a:gd name="T81" fmla="*/ T80 w 1112"/>
                <a:gd name="T82" fmla="+- 0 56 -74"/>
                <a:gd name="T83" fmla="*/ 56 h 1160"/>
                <a:gd name="T84" fmla="+- 0 2242 1286"/>
                <a:gd name="T85" fmla="*/ T84 w 1112"/>
                <a:gd name="T86" fmla="+- 0 161 -74"/>
                <a:gd name="T87" fmla="*/ 161 h 1160"/>
                <a:gd name="T88" fmla="+- 0 2311 1286"/>
                <a:gd name="T89" fmla="*/ T88 w 1112"/>
                <a:gd name="T90" fmla="+- 0 269 -74"/>
                <a:gd name="T91" fmla="*/ 269 h 1160"/>
                <a:gd name="T92" fmla="+- 0 2345 1286"/>
                <a:gd name="T93" fmla="*/ T92 w 1112"/>
                <a:gd name="T94" fmla="+- 0 370 -74"/>
                <a:gd name="T95" fmla="*/ 370 h 1160"/>
                <a:gd name="T96" fmla="+- 0 2374 1286"/>
                <a:gd name="T97" fmla="*/ T96 w 1112"/>
                <a:gd name="T98" fmla="+- 0 677 -74"/>
                <a:gd name="T99" fmla="*/ 677 h 1160"/>
                <a:gd name="T100" fmla="+- 0 2398 1286"/>
                <a:gd name="T101" fmla="*/ T100 w 1112"/>
                <a:gd name="T102" fmla="+- 0 536 -74"/>
                <a:gd name="T103" fmla="*/ 536 h 1160"/>
                <a:gd name="T104" fmla="+- 0 2359 1286"/>
                <a:gd name="T105" fmla="*/ T104 w 1112"/>
                <a:gd name="T106" fmla="+- 0 562 -74"/>
                <a:gd name="T107" fmla="*/ 562 h 1160"/>
                <a:gd name="T108" fmla="+- 0 2309 1286"/>
                <a:gd name="T109" fmla="*/ T108 w 1112"/>
                <a:gd name="T110" fmla="+- 0 742 -74"/>
                <a:gd name="T111" fmla="*/ 742 h 1160"/>
                <a:gd name="T112" fmla="+- 0 2258 1286"/>
                <a:gd name="T113" fmla="*/ T112 w 1112"/>
                <a:gd name="T114" fmla="+- 0 831 -74"/>
                <a:gd name="T115" fmla="*/ 831 h 1160"/>
                <a:gd name="T116" fmla="+- 0 2153 1286"/>
                <a:gd name="T117" fmla="*/ T116 w 1112"/>
                <a:gd name="T118" fmla="+- 0 941 -74"/>
                <a:gd name="T119" fmla="*/ 941 h 1160"/>
                <a:gd name="T120" fmla="+- 0 2066 1286"/>
                <a:gd name="T121" fmla="*/ T120 w 1112"/>
                <a:gd name="T122" fmla="+- 0 997 -74"/>
                <a:gd name="T123" fmla="*/ 997 h 1160"/>
                <a:gd name="T124" fmla="+- 0 1970 1286"/>
                <a:gd name="T125" fmla="*/ T124 w 1112"/>
                <a:gd name="T126" fmla="+- 0 1033 -74"/>
                <a:gd name="T127" fmla="*/ 1033 h 1160"/>
                <a:gd name="T128" fmla="+- 0 1870 1286"/>
                <a:gd name="T129" fmla="*/ T128 w 1112"/>
                <a:gd name="T130" fmla="+- 0 1049 -74"/>
                <a:gd name="T131" fmla="*/ 1049 h 1160"/>
                <a:gd name="T132" fmla="+- 0 1738 1286"/>
                <a:gd name="T133" fmla="*/ T132 w 1112"/>
                <a:gd name="T134" fmla="+- 0 1037 -74"/>
                <a:gd name="T135" fmla="*/ 1037 h 1160"/>
                <a:gd name="T136" fmla="+- 0 1642 1286"/>
                <a:gd name="T137" fmla="*/ T136 w 1112"/>
                <a:gd name="T138" fmla="+- 0 1006 -74"/>
                <a:gd name="T139" fmla="*/ 1006 h 1160"/>
                <a:gd name="T140" fmla="+- 0 1493 1286"/>
                <a:gd name="T141" fmla="*/ T140 w 1112"/>
                <a:gd name="T142" fmla="+- 0 908 -74"/>
                <a:gd name="T143" fmla="*/ 908 h 1160"/>
                <a:gd name="T144" fmla="+- 0 1414 1286"/>
                <a:gd name="T145" fmla="*/ T144 w 1112"/>
                <a:gd name="T146" fmla="+- 0 809 -74"/>
                <a:gd name="T147" fmla="*/ 809 h 1160"/>
                <a:gd name="T148" fmla="+- 0 1366 1286"/>
                <a:gd name="T149" fmla="*/ T148 w 1112"/>
                <a:gd name="T150" fmla="+- 0 718 -74"/>
                <a:gd name="T151" fmla="*/ 718 h 1160"/>
                <a:gd name="T152" fmla="+- 0 1330 1286"/>
                <a:gd name="T153" fmla="*/ T152 w 1112"/>
                <a:gd name="T154" fmla="+- 0 589 -74"/>
                <a:gd name="T155" fmla="*/ 589 h 1160"/>
                <a:gd name="T156" fmla="+- 0 1342 1286"/>
                <a:gd name="T157" fmla="*/ T156 w 1112"/>
                <a:gd name="T158" fmla="+- 0 757 -74"/>
                <a:gd name="T159" fmla="*/ 757 h 1160"/>
                <a:gd name="T160" fmla="+- 0 1430 1286"/>
                <a:gd name="T161" fmla="*/ T160 w 1112"/>
                <a:gd name="T162" fmla="+- 0 896 -74"/>
                <a:gd name="T163" fmla="*/ 896 h 1160"/>
                <a:gd name="T164" fmla="+- 0 1531 1286"/>
                <a:gd name="T165" fmla="*/ T164 w 1112"/>
                <a:gd name="T166" fmla="+- 0 987 -74"/>
                <a:gd name="T167" fmla="*/ 987 h 1160"/>
                <a:gd name="T168" fmla="+- 0 1627 1286"/>
                <a:gd name="T169" fmla="*/ T168 w 1112"/>
                <a:gd name="T170" fmla="+- 0 1040 -74"/>
                <a:gd name="T171" fmla="*/ 1040 h 1160"/>
                <a:gd name="T172" fmla="+- 0 1759 1286"/>
                <a:gd name="T173" fmla="*/ T172 w 1112"/>
                <a:gd name="T174" fmla="+- 0 1081 -74"/>
                <a:gd name="T175" fmla="*/ 1081 h 1160"/>
                <a:gd name="T176" fmla="+- 0 1901 1286"/>
                <a:gd name="T177" fmla="*/ T176 w 1112"/>
                <a:gd name="T178" fmla="+- 0 1083 -74"/>
                <a:gd name="T179" fmla="*/ 1083 h 1160"/>
                <a:gd name="T180" fmla="+- 0 2009 1286"/>
                <a:gd name="T181" fmla="*/ T180 w 1112"/>
                <a:gd name="T182" fmla="+- 0 1059 -74"/>
                <a:gd name="T183" fmla="*/ 1059 h 1160"/>
                <a:gd name="T184" fmla="+- 0 2153 1286"/>
                <a:gd name="T185" fmla="*/ T184 w 1112"/>
                <a:gd name="T186" fmla="+- 0 987 -74"/>
                <a:gd name="T187" fmla="*/ 987 h 1160"/>
                <a:gd name="T188" fmla="+- 0 2254 1286"/>
                <a:gd name="T189" fmla="*/ T188 w 1112"/>
                <a:gd name="T190" fmla="+- 0 896 -74"/>
                <a:gd name="T191" fmla="*/ 896 h 1160"/>
                <a:gd name="T192" fmla="+- 0 2318 1286"/>
                <a:gd name="T193" fmla="*/ T192 w 1112"/>
                <a:gd name="T194" fmla="+- 0 807 -74"/>
                <a:gd name="T195" fmla="*/ 807 h 1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1112" h="1160">
                  <a:moveTo>
                    <a:pt x="1112" y="610"/>
                  </a:moveTo>
                  <a:lnTo>
                    <a:pt x="1112" y="550"/>
                  </a:lnTo>
                  <a:lnTo>
                    <a:pt x="1107" y="492"/>
                  </a:lnTo>
                  <a:lnTo>
                    <a:pt x="1102" y="463"/>
                  </a:lnTo>
                  <a:lnTo>
                    <a:pt x="1095" y="435"/>
                  </a:lnTo>
                  <a:lnTo>
                    <a:pt x="1088" y="408"/>
                  </a:lnTo>
                  <a:lnTo>
                    <a:pt x="1078" y="379"/>
                  </a:lnTo>
                  <a:lnTo>
                    <a:pt x="1068" y="353"/>
                  </a:lnTo>
                  <a:lnTo>
                    <a:pt x="1056" y="329"/>
                  </a:lnTo>
                  <a:lnTo>
                    <a:pt x="1044" y="303"/>
                  </a:lnTo>
                  <a:lnTo>
                    <a:pt x="1032" y="279"/>
                  </a:lnTo>
                  <a:lnTo>
                    <a:pt x="1018" y="255"/>
                  </a:lnTo>
                  <a:lnTo>
                    <a:pt x="968" y="190"/>
                  </a:lnTo>
                  <a:lnTo>
                    <a:pt x="948" y="168"/>
                  </a:lnTo>
                  <a:lnTo>
                    <a:pt x="929" y="149"/>
                  </a:lnTo>
                  <a:lnTo>
                    <a:pt x="910" y="132"/>
                  </a:lnTo>
                  <a:lnTo>
                    <a:pt x="867" y="99"/>
                  </a:lnTo>
                  <a:lnTo>
                    <a:pt x="845" y="84"/>
                  </a:lnTo>
                  <a:lnTo>
                    <a:pt x="797" y="55"/>
                  </a:lnTo>
                  <a:lnTo>
                    <a:pt x="773" y="46"/>
                  </a:lnTo>
                  <a:lnTo>
                    <a:pt x="747" y="34"/>
                  </a:lnTo>
                  <a:lnTo>
                    <a:pt x="720" y="24"/>
                  </a:lnTo>
                  <a:lnTo>
                    <a:pt x="668" y="10"/>
                  </a:lnTo>
                  <a:lnTo>
                    <a:pt x="641" y="5"/>
                  </a:lnTo>
                  <a:lnTo>
                    <a:pt x="586" y="0"/>
                  </a:lnTo>
                  <a:lnTo>
                    <a:pt x="528" y="0"/>
                  </a:lnTo>
                  <a:lnTo>
                    <a:pt x="471" y="5"/>
                  </a:lnTo>
                  <a:lnTo>
                    <a:pt x="444" y="12"/>
                  </a:lnTo>
                  <a:lnTo>
                    <a:pt x="418" y="17"/>
                  </a:lnTo>
                  <a:lnTo>
                    <a:pt x="392" y="27"/>
                  </a:lnTo>
                  <a:lnTo>
                    <a:pt x="365" y="34"/>
                  </a:lnTo>
                  <a:lnTo>
                    <a:pt x="339" y="46"/>
                  </a:lnTo>
                  <a:lnTo>
                    <a:pt x="291" y="70"/>
                  </a:lnTo>
                  <a:lnTo>
                    <a:pt x="267" y="84"/>
                  </a:lnTo>
                  <a:lnTo>
                    <a:pt x="245" y="99"/>
                  </a:lnTo>
                  <a:lnTo>
                    <a:pt x="202" y="132"/>
                  </a:lnTo>
                  <a:lnTo>
                    <a:pt x="144" y="190"/>
                  </a:lnTo>
                  <a:lnTo>
                    <a:pt x="111" y="233"/>
                  </a:lnTo>
                  <a:lnTo>
                    <a:pt x="96" y="257"/>
                  </a:lnTo>
                  <a:lnTo>
                    <a:pt x="80" y="279"/>
                  </a:lnTo>
                  <a:lnTo>
                    <a:pt x="68" y="305"/>
                  </a:lnTo>
                  <a:lnTo>
                    <a:pt x="56" y="329"/>
                  </a:lnTo>
                  <a:lnTo>
                    <a:pt x="44" y="355"/>
                  </a:lnTo>
                  <a:lnTo>
                    <a:pt x="24" y="408"/>
                  </a:lnTo>
                  <a:lnTo>
                    <a:pt x="17" y="435"/>
                  </a:lnTo>
                  <a:lnTo>
                    <a:pt x="3" y="521"/>
                  </a:lnTo>
                  <a:lnTo>
                    <a:pt x="0" y="550"/>
                  </a:lnTo>
                  <a:lnTo>
                    <a:pt x="0" y="610"/>
                  </a:lnTo>
                  <a:lnTo>
                    <a:pt x="3" y="639"/>
                  </a:lnTo>
                  <a:lnTo>
                    <a:pt x="17" y="725"/>
                  </a:lnTo>
                  <a:lnTo>
                    <a:pt x="27" y="754"/>
                  </a:lnTo>
                  <a:lnTo>
                    <a:pt x="34" y="780"/>
                  </a:lnTo>
                  <a:lnTo>
                    <a:pt x="39" y="793"/>
                  </a:lnTo>
                  <a:lnTo>
                    <a:pt x="39" y="552"/>
                  </a:lnTo>
                  <a:lnTo>
                    <a:pt x="44" y="497"/>
                  </a:lnTo>
                  <a:lnTo>
                    <a:pt x="53" y="444"/>
                  </a:lnTo>
                  <a:lnTo>
                    <a:pt x="60" y="418"/>
                  </a:lnTo>
                  <a:lnTo>
                    <a:pt x="70" y="391"/>
                  </a:lnTo>
                  <a:lnTo>
                    <a:pt x="89" y="343"/>
                  </a:lnTo>
                  <a:lnTo>
                    <a:pt x="101" y="319"/>
                  </a:lnTo>
                  <a:lnTo>
                    <a:pt x="113" y="298"/>
                  </a:lnTo>
                  <a:lnTo>
                    <a:pt x="156" y="233"/>
                  </a:lnTo>
                  <a:lnTo>
                    <a:pt x="190" y="195"/>
                  </a:lnTo>
                  <a:lnTo>
                    <a:pt x="209" y="178"/>
                  </a:lnTo>
                  <a:lnTo>
                    <a:pt x="226" y="161"/>
                  </a:lnTo>
                  <a:lnTo>
                    <a:pt x="248" y="144"/>
                  </a:lnTo>
                  <a:lnTo>
                    <a:pt x="267" y="130"/>
                  </a:lnTo>
                  <a:lnTo>
                    <a:pt x="310" y="101"/>
                  </a:lnTo>
                  <a:lnTo>
                    <a:pt x="332" y="89"/>
                  </a:lnTo>
                  <a:lnTo>
                    <a:pt x="404" y="60"/>
                  </a:lnTo>
                  <a:lnTo>
                    <a:pt x="428" y="53"/>
                  </a:lnTo>
                  <a:lnTo>
                    <a:pt x="452" y="48"/>
                  </a:lnTo>
                  <a:lnTo>
                    <a:pt x="504" y="39"/>
                  </a:lnTo>
                  <a:lnTo>
                    <a:pt x="531" y="36"/>
                  </a:lnTo>
                  <a:lnTo>
                    <a:pt x="584" y="36"/>
                  </a:lnTo>
                  <a:lnTo>
                    <a:pt x="610" y="39"/>
                  </a:lnTo>
                  <a:lnTo>
                    <a:pt x="636" y="43"/>
                  </a:lnTo>
                  <a:lnTo>
                    <a:pt x="660" y="48"/>
                  </a:lnTo>
                  <a:lnTo>
                    <a:pt x="687" y="53"/>
                  </a:lnTo>
                  <a:lnTo>
                    <a:pt x="711" y="60"/>
                  </a:lnTo>
                  <a:lnTo>
                    <a:pt x="759" y="79"/>
                  </a:lnTo>
                  <a:lnTo>
                    <a:pt x="780" y="89"/>
                  </a:lnTo>
                  <a:lnTo>
                    <a:pt x="804" y="101"/>
                  </a:lnTo>
                  <a:lnTo>
                    <a:pt x="848" y="130"/>
                  </a:lnTo>
                  <a:lnTo>
                    <a:pt x="867" y="144"/>
                  </a:lnTo>
                  <a:lnTo>
                    <a:pt x="905" y="178"/>
                  </a:lnTo>
                  <a:lnTo>
                    <a:pt x="941" y="214"/>
                  </a:lnTo>
                  <a:lnTo>
                    <a:pt x="956" y="235"/>
                  </a:lnTo>
                  <a:lnTo>
                    <a:pt x="972" y="255"/>
                  </a:lnTo>
                  <a:lnTo>
                    <a:pt x="1001" y="298"/>
                  </a:lnTo>
                  <a:lnTo>
                    <a:pt x="1013" y="322"/>
                  </a:lnTo>
                  <a:lnTo>
                    <a:pt x="1025" y="343"/>
                  </a:lnTo>
                  <a:lnTo>
                    <a:pt x="1035" y="367"/>
                  </a:lnTo>
                  <a:lnTo>
                    <a:pt x="1044" y="394"/>
                  </a:lnTo>
                  <a:lnTo>
                    <a:pt x="1052" y="418"/>
                  </a:lnTo>
                  <a:lnTo>
                    <a:pt x="1059" y="444"/>
                  </a:lnTo>
                  <a:lnTo>
                    <a:pt x="1073" y="523"/>
                  </a:lnTo>
                  <a:lnTo>
                    <a:pt x="1076" y="552"/>
                  </a:lnTo>
                  <a:lnTo>
                    <a:pt x="1076" y="784"/>
                  </a:lnTo>
                  <a:lnTo>
                    <a:pt x="1088" y="751"/>
                  </a:lnTo>
                  <a:lnTo>
                    <a:pt x="1095" y="725"/>
                  </a:lnTo>
                  <a:lnTo>
                    <a:pt x="1102" y="696"/>
                  </a:lnTo>
                  <a:lnTo>
                    <a:pt x="1107" y="667"/>
                  </a:lnTo>
                  <a:lnTo>
                    <a:pt x="1112" y="610"/>
                  </a:lnTo>
                  <a:close/>
                  <a:moveTo>
                    <a:pt x="1076" y="784"/>
                  </a:moveTo>
                  <a:lnTo>
                    <a:pt x="1076" y="581"/>
                  </a:lnTo>
                  <a:lnTo>
                    <a:pt x="1073" y="607"/>
                  </a:lnTo>
                  <a:lnTo>
                    <a:pt x="1073" y="636"/>
                  </a:lnTo>
                  <a:lnTo>
                    <a:pt x="1059" y="715"/>
                  </a:lnTo>
                  <a:lnTo>
                    <a:pt x="1044" y="768"/>
                  </a:lnTo>
                  <a:lnTo>
                    <a:pt x="1035" y="792"/>
                  </a:lnTo>
                  <a:lnTo>
                    <a:pt x="1023" y="816"/>
                  </a:lnTo>
                  <a:lnTo>
                    <a:pt x="1013" y="840"/>
                  </a:lnTo>
                  <a:lnTo>
                    <a:pt x="999" y="862"/>
                  </a:lnTo>
                  <a:lnTo>
                    <a:pt x="987" y="883"/>
                  </a:lnTo>
                  <a:lnTo>
                    <a:pt x="972" y="905"/>
                  </a:lnTo>
                  <a:lnTo>
                    <a:pt x="956" y="927"/>
                  </a:lnTo>
                  <a:lnTo>
                    <a:pt x="922" y="965"/>
                  </a:lnTo>
                  <a:lnTo>
                    <a:pt x="905" y="982"/>
                  </a:lnTo>
                  <a:lnTo>
                    <a:pt x="867" y="1015"/>
                  </a:lnTo>
                  <a:lnTo>
                    <a:pt x="845" y="1032"/>
                  </a:lnTo>
                  <a:lnTo>
                    <a:pt x="824" y="1044"/>
                  </a:lnTo>
                  <a:lnTo>
                    <a:pt x="802" y="1059"/>
                  </a:lnTo>
                  <a:lnTo>
                    <a:pt x="780" y="1071"/>
                  </a:lnTo>
                  <a:lnTo>
                    <a:pt x="756" y="1080"/>
                  </a:lnTo>
                  <a:lnTo>
                    <a:pt x="735" y="1090"/>
                  </a:lnTo>
                  <a:lnTo>
                    <a:pt x="711" y="1099"/>
                  </a:lnTo>
                  <a:lnTo>
                    <a:pt x="684" y="1107"/>
                  </a:lnTo>
                  <a:lnTo>
                    <a:pt x="660" y="1111"/>
                  </a:lnTo>
                  <a:lnTo>
                    <a:pt x="634" y="1116"/>
                  </a:lnTo>
                  <a:lnTo>
                    <a:pt x="610" y="1121"/>
                  </a:lnTo>
                  <a:lnTo>
                    <a:pt x="584" y="1123"/>
                  </a:lnTo>
                  <a:lnTo>
                    <a:pt x="528" y="1123"/>
                  </a:lnTo>
                  <a:lnTo>
                    <a:pt x="502" y="1121"/>
                  </a:lnTo>
                  <a:lnTo>
                    <a:pt x="478" y="1116"/>
                  </a:lnTo>
                  <a:lnTo>
                    <a:pt x="452" y="1111"/>
                  </a:lnTo>
                  <a:lnTo>
                    <a:pt x="428" y="1107"/>
                  </a:lnTo>
                  <a:lnTo>
                    <a:pt x="401" y="1099"/>
                  </a:lnTo>
                  <a:lnTo>
                    <a:pt x="377" y="1090"/>
                  </a:lnTo>
                  <a:lnTo>
                    <a:pt x="356" y="1080"/>
                  </a:lnTo>
                  <a:lnTo>
                    <a:pt x="332" y="1071"/>
                  </a:lnTo>
                  <a:lnTo>
                    <a:pt x="310" y="1059"/>
                  </a:lnTo>
                  <a:lnTo>
                    <a:pt x="245" y="1015"/>
                  </a:lnTo>
                  <a:lnTo>
                    <a:pt x="207" y="982"/>
                  </a:lnTo>
                  <a:lnTo>
                    <a:pt x="190" y="965"/>
                  </a:lnTo>
                  <a:lnTo>
                    <a:pt x="156" y="927"/>
                  </a:lnTo>
                  <a:lnTo>
                    <a:pt x="140" y="905"/>
                  </a:lnTo>
                  <a:lnTo>
                    <a:pt x="128" y="883"/>
                  </a:lnTo>
                  <a:lnTo>
                    <a:pt x="113" y="862"/>
                  </a:lnTo>
                  <a:lnTo>
                    <a:pt x="101" y="838"/>
                  </a:lnTo>
                  <a:lnTo>
                    <a:pt x="89" y="816"/>
                  </a:lnTo>
                  <a:lnTo>
                    <a:pt x="80" y="792"/>
                  </a:lnTo>
                  <a:lnTo>
                    <a:pt x="70" y="766"/>
                  </a:lnTo>
                  <a:lnTo>
                    <a:pt x="60" y="742"/>
                  </a:lnTo>
                  <a:lnTo>
                    <a:pt x="53" y="715"/>
                  </a:lnTo>
                  <a:lnTo>
                    <a:pt x="44" y="663"/>
                  </a:lnTo>
                  <a:lnTo>
                    <a:pt x="39" y="607"/>
                  </a:lnTo>
                  <a:lnTo>
                    <a:pt x="39" y="793"/>
                  </a:lnTo>
                  <a:lnTo>
                    <a:pt x="44" y="807"/>
                  </a:lnTo>
                  <a:lnTo>
                    <a:pt x="56" y="831"/>
                  </a:lnTo>
                  <a:lnTo>
                    <a:pt x="68" y="857"/>
                  </a:lnTo>
                  <a:lnTo>
                    <a:pt x="96" y="905"/>
                  </a:lnTo>
                  <a:lnTo>
                    <a:pt x="111" y="927"/>
                  </a:lnTo>
                  <a:lnTo>
                    <a:pt x="144" y="970"/>
                  </a:lnTo>
                  <a:lnTo>
                    <a:pt x="164" y="991"/>
                  </a:lnTo>
                  <a:lnTo>
                    <a:pt x="183" y="1011"/>
                  </a:lnTo>
                  <a:lnTo>
                    <a:pt x="202" y="1027"/>
                  </a:lnTo>
                  <a:lnTo>
                    <a:pt x="245" y="1061"/>
                  </a:lnTo>
                  <a:lnTo>
                    <a:pt x="269" y="1075"/>
                  </a:lnTo>
                  <a:lnTo>
                    <a:pt x="291" y="1090"/>
                  </a:lnTo>
                  <a:lnTo>
                    <a:pt x="315" y="1104"/>
                  </a:lnTo>
                  <a:lnTo>
                    <a:pt x="341" y="1114"/>
                  </a:lnTo>
                  <a:lnTo>
                    <a:pt x="365" y="1126"/>
                  </a:lnTo>
                  <a:lnTo>
                    <a:pt x="392" y="1135"/>
                  </a:lnTo>
                  <a:lnTo>
                    <a:pt x="444" y="1150"/>
                  </a:lnTo>
                  <a:lnTo>
                    <a:pt x="473" y="1155"/>
                  </a:lnTo>
                  <a:lnTo>
                    <a:pt x="504" y="1157"/>
                  </a:lnTo>
                  <a:lnTo>
                    <a:pt x="528" y="1159"/>
                  </a:lnTo>
                  <a:lnTo>
                    <a:pt x="586" y="1159"/>
                  </a:lnTo>
                  <a:lnTo>
                    <a:pt x="615" y="1157"/>
                  </a:lnTo>
                  <a:lnTo>
                    <a:pt x="641" y="1155"/>
                  </a:lnTo>
                  <a:lnTo>
                    <a:pt x="670" y="1147"/>
                  </a:lnTo>
                  <a:lnTo>
                    <a:pt x="696" y="1143"/>
                  </a:lnTo>
                  <a:lnTo>
                    <a:pt x="723" y="1133"/>
                  </a:lnTo>
                  <a:lnTo>
                    <a:pt x="749" y="1126"/>
                  </a:lnTo>
                  <a:lnTo>
                    <a:pt x="821" y="1090"/>
                  </a:lnTo>
                  <a:lnTo>
                    <a:pt x="845" y="1075"/>
                  </a:lnTo>
                  <a:lnTo>
                    <a:pt x="867" y="1061"/>
                  </a:lnTo>
                  <a:lnTo>
                    <a:pt x="910" y="1027"/>
                  </a:lnTo>
                  <a:lnTo>
                    <a:pt x="932" y="1008"/>
                  </a:lnTo>
                  <a:lnTo>
                    <a:pt x="951" y="989"/>
                  </a:lnTo>
                  <a:lnTo>
                    <a:pt x="968" y="970"/>
                  </a:lnTo>
                  <a:lnTo>
                    <a:pt x="987" y="948"/>
                  </a:lnTo>
                  <a:lnTo>
                    <a:pt x="1004" y="927"/>
                  </a:lnTo>
                  <a:lnTo>
                    <a:pt x="1018" y="905"/>
                  </a:lnTo>
                  <a:lnTo>
                    <a:pt x="1032" y="881"/>
                  </a:lnTo>
                  <a:lnTo>
                    <a:pt x="1044" y="857"/>
                  </a:lnTo>
                  <a:lnTo>
                    <a:pt x="1059" y="831"/>
                  </a:lnTo>
                  <a:lnTo>
                    <a:pt x="1076" y="7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10" name="Group 24">
            <a:extLst>
              <a:ext uri="{FF2B5EF4-FFF2-40B4-BE49-F238E27FC236}">
                <a16:creationId xmlns:a16="http://schemas.microsoft.com/office/drawing/2014/main" xmlns="" id="{F581FFC8-847B-4455-8215-267FAB800A6D}"/>
              </a:ext>
            </a:extLst>
          </p:cNvPr>
          <p:cNvGrpSpPr>
            <a:grpSpLocks/>
          </p:cNvGrpSpPr>
          <p:nvPr/>
        </p:nvGrpSpPr>
        <p:grpSpPr bwMode="auto">
          <a:xfrm>
            <a:off x="882981" y="3521866"/>
            <a:ext cx="708025" cy="736600"/>
            <a:chOff x="1286" y="-445"/>
            <a:chExt cx="1114" cy="1160"/>
          </a:xfrm>
        </p:grpSpPr>
        <p:sp>
          <p:nvSpPr>
            <p:cNvPr id="11" name="Freeform 26">
              <a:extLst>
                <a:ext uri="{FF2B5EF4-FFF2-40B4-BE49-F238E27FC236}">
                  <a16:creationId xmlns:a16="http://schemas.microsoft.com/office/drawing/2014/main" xmlns="" id="{83BFC9BE-6DA3-4D39-B7BE-56FEA5BCA609}"/>
                </a:ext>
              </a:extLst>
            </p:cNvPr>
            <p:cNvSpPr>
              <a:spLocks/>
            </p:cNvSpPr>
            <p:nvPr/>
          </p:nvSpPr>
          <p:spPr bwMode="auto">
            <a:xfrm>
              <a:off x="1305" y="-428"/>
              <a:ext cx="1076" cy="1124"/>
            </a:xfrm>
            <a:custGeom>
              <a:avLst/>
              <a:gdLst>
                <a:gd name="T0" fmla="+- 0 2381 1306"/>
                <a:gd name="T1" fmla="*/ T0 w 1076"/>
                <a:gd name="T2" fmla="+- 0 134 -428"/>
                <a:gd name="T3" fmla="*/ 134 h 1124"/>
                <a:gd name="T4" fmla="+- 0 2376 1306"/>
                <a:gd name="T5" fmla="*/ T4 w 1076"/>
                <a:gd name="T6" fmla="+- 0 58 -428"/>
                <a:gd name="T7" fmla="*/ 58 h 1124"/>
                <a:gd name="T8" fmla="+- 0 2362 1306"/>
                <a:gd name="T9" fmla="*/ T8 w 1076"/>
                <a:gd name="T10" fmla="+- 0 -15 -428"/>
                <a:gd name="T11" fmla="*/ -15 h 1124"/>
                <a:gd name="T12" fmla="+- 0 2339 1306"/>
                <a:gd name="T13" fmla="*/ T12 w 1076"/>
                <a:gd name="T14" fmla="+- 0 -85 -428"/>
                <a:gd name="T15" fmla="*/ -85 h 1124"/>
                <a:gd name="T16" fmla="+- 0 2308 1306"/>
                <a:gd name="T17" fmla="*/ T16 w 1076"/>
                <a:gd name="T18" fmla="+- 0 -149 -428"/>
                <a:gd name="T19" fmla="*/ -149 h 1124"/>
                <a:gd name="T20" fmla="+- 0 2269 1306"/>
                <a:gd name="T21" fmla="*/ T20 w 1076"/>
                <a:gd name="T22" fmla="+- 0 -209 -428"/>
                <a:gd name="T23" fmla="*/ -209 h 1124"/>
                <a:gd name="T24" fmla="+- 0 2224 1306"/>
                <a:gd name="T25" fmla="*/ T24 w 1076"/>
                <a:gd name="T26" fmla="+- 0 -263 -428"/>
                <a:gd name="T27" fmla="*/ -263 h 1124"/>
                <a:gd name="T28" fmla="+- 0 2172 1306"/>
                <a:gd name="T29" fmla="*/ T28 w 1076"/>
                <a:gd name="T30" fmla="+- 0 -311 -428"/>
                <a:gd name="T31" fmla="*/ -311 h 1124"/>
                <a:gd name="T32" fmla="+- 0 2115 1306"/>
                <a:gd name="T33" fmla="*/ T32 w 1076"/>
                <a:gd name="T34" fmla="+- 0 -351 -428"/>
                <a:gd name="T35" fmla="*/ -351 h 1124"/>
                <a:gd name="T36" fmla="+- 0 2053 1306"/>
                <a:gd name="T37" fmla="*/ T36 w 1076"/>
                <a:gd name="T38" fmla="+- 0 -384 -428"/>
                <a:gd name="T39" fmla="*/ -384 h 1124"/>
                <a:gd name="T40" fmla="+- 0 1986 1306"/>
                <a:gd name="T41" fmla="*/ T40 w 1076"/>
                <a:gd name="T42" fmla="+- 0 -408 -428"/>
                <a:gd name="T43" fmla="*/ -408 h 1124"/>
                <a:gd name="T44" fmla="+- 0 1916 1306"/>
                <a:gd name="T45" fmla="*/ T44 w 1076"/>
                <a:gd name="T46" fmla="+- 0 -423 -428"/>
                <a:gd name="T47" fmla="*/ -423 h 1124"/>
                <a:gd name="T48" fmla="+- 0 1843 1306"/>
                <a:gd name="T49" fmla="*/ T48 w 1076"/>
                <a:gd name="T50" fmla="+- 0 -428 -428"/>
                <a:gd name="T51" fmla="*/ -428 h 1124"/>
                <a:gd name="T52" fmla="+- 0 1770 1306"/>
                <a:gd name="T53" fmla="*/ T52 w 1076"/>
                <a:gd name="T54" fmla="+- 0 -423 -428"/>
                <a:gd name="T55" fmla="*/ -423 h 1124"/>
                <a:gd name="T56" fmla="+- 0 1700 1306"/>
                <a:gd name="T57" fmla="*/ T56 w 1076"/>
                <a:gd name="T58" fmla="+- 0 -408 -428"/>
                <a:gd name="T59" fmla="*/ -408 h 1124"/>
                <a:gd name="T60" fmla="+- 0 1634 1306"/>
                <a:gd name="T61" fmla="*/ T60 w 1076"/>
                <a:gd name="T62" fmla="+- 0 -384 -428"/>
                <a:gd name="T63" fmla="*/ -384 h 1124"/>
                <a:gd name="T64" fmla="+- 0 1572 1306"/>
                <a:gd name="T65" fmla="*/ T64 w 1076"/>
                <a:gd name="T66" fmla="+- 0 -351 -428"/>
                <a:gd name="T67" fmla="*/ -351 h 1124"/>
                <a:gd name="T68" fmla="+- 0 1514 1306"/>
                <a:gd name="T69" fmla="*/ T68 w 1076"/>
                <a:gd name="T70" fmla="+- 0 -311 -428"/>
                <a:gd name="T71" fmla="*/ -311 h 1124"/>
                <a:gd name="T72" fmla="+- 0 1463 1306"/>
                <a:gd name="T73" fmla="*/ T72 w 1076"/>
                <a:gd name="T74" fmla="+- 0 -263 -428"/>
                <a:gd name="T75" fmla="*/ -263 h 1124"/>
                <a:gd name="T76" fmla="+- 0 1417 1306"/>
                <a:gd name="T77" fmla="*/ T76 w 1076"/>
                <a:gd name="T78" fmla="+- 0 -209 -428"/>
                <a:gd name="T79" fmla="*/ -209 h 1124"/>
                <a:gd name="T80" fmla="+- 0 1379 1306"/>
                <a:gd name="T81" fmla="*/ T80 w 1076"/>
                <a:gd name="T82" fmla="+- 0 -149 -428"/>
                <a:gd name="T83" fmla="*/ -149 h 1124"/>
                <a:gd name="T84" fmla="+- 0 1348 1306"/>
                <a:gd name="T85" fmla="*/ T84 w 1076"/>
                <a:gd name="T86" fmla="+- 0 -85 -428"/>
                <a:gd name="T87" fmla="*/ -85 h 1124"/>
                <a:gd name="T88" fmla="+- 0 1325 1306"/>
                <a:gd name="T89" fmla="*/ T88 w 1076"/>
                <a:gd name="T90" fmla="+- 0 -15 -428"/>
                <a:gd name="T91" fmla="*/ -15 h 1124"/>
                <a:gd name="T92" fmla="+- 0 1310 1306"/>
                <a:gd name="T93" fmla="*/ T92 w 1076"/>
                <a:gd name="T94" fmla="+- 0 58 -428"/>
                <a:gd name="T95" fmla="*/ 58 h 1124"/>
                <a:gd name="T96" fmla="+- 0 1306 1306"/>
                <a:gd name="T97" fmla="*/ T96 w 1076"/>
                <a:gd name="T98" fmla="+- 0 134 -428"/>
                <a:gd name="T99" fmla="*/ 134 h 1124"/>
                <a:gd name="T100" fmla="+- 0 1310 1306"/>
                <a:gd name="T101" fmla="*/ T100 w 1076"/>
                <a:gd name="T102" fmla="+- 0 210 -428"/>
                <a:gd name="T103" fmla="*/ 210 h 1124"/>
                <a:gd name="T104" fmla="+- 0 1325 1306"/>
                <a:gd name="T105" fmla="*/ T104 w 1076"/>
                <a:gd name="T106" fmla="+- 0 283 -428"/>
                <a:gd name="T107" fmla="*/ 283 h 1124"/>
                <a:gd name="T108" fmla="+- 0 1348 1306"/>
                <a:gd name="T109" fmla="*/ T108 w 1076"/>
                <a:gd name="T110" fmla="+- 0 352 -428"/>
                <a:gd name="T111" fmla="*/ 352 h 1124"/>
                <a:gd name="T112" fmla="+- 0 1379 1306"/>
                <a:gd name="T113" fmla="*/ T112 w 1076"/>
                <a:gd name="T114" fmla="+- 0 417 -428"/>
                <a:gd name="T115" fmla="*/ 417 h 1124"/>
                <a:gd name="T116" fmla="+- 0 1417 1306"/>
                <a:gd name="T117" fmla="*/ T116 w 1076"/>
                <a:gd name="T118" fmla="+- 0 477 -428"/>
                <a:gd name="T119" fmla="*/ 477 h 1124"/>
                <a:gd name="T120" fmla="+- 0 1463 1306"/>
                <a:gd name="T121" fmla="*/ T120 w 1076"/>
                <a:gd name="T122" fmla="+- 0 531 -428"/>
                <a:gd name="T123" fmla="*/ 531 h 1124"/>
                <a:gd name="T124" fmla="+- 0 1514 1306"/>
                <a:gd name="T125" fmla="*/ T124 w 1076"/>
                <a:gd name="T126" fmla="+- 0 578 -428"/>
                <a:gd name="T127" fmla="*/ 578 h 1124"/>
                <a:gd name="T128" fmla="+- 0 1572 1306"/>
                <a:gd name="T129" fmla="*/ T128 w 1076"/>
                <a:gd name="T130" fmla="+- 0 619 -428"/>
                <a:gd name="T131" fmla="*/ 619 h 1124"/>
                <a:gd name="T132" fmla="+- 0 1634 1306"/>
                <a:gd name="T133" fmla="*/ T132 w 1076"/>
                <a:gd name="T134" fmla="+- 0 651 -428"/>
                <a:gd name="T135" fmla="*/ 651 h 1124"/>
                <a:gd name="T136" fmla="+- 0 1700 1306"/>
                <a:gd name="T137" fmla="*/ T136 w 1076"/>
                <a:gd name="T138" fmla="+- 0 675 -428"/>
                <a:gd name="T139" fmla="*/ 675 h 1124"/>
                <a:gd name="T140" fmla="+- 0 1770 1306"/>
                <a:gd name="T141" fmla="*/ T140 w 1076"/>
                <a:gd name="T142" fmla="+- 0 690 -428"/>
                <a:gd name="T143" fmla="*/ 690 h 1124"/>
                <a:gd name="T144" fmla="+- 0 1843 1306"/>
                <a:gd name="T145" fmla="*/ T144 w 1076"/>
                <a:gd name="T146" fmla="+- 0 695 -428"/>
                <a:gd name="T147" fmla="*/ 695 h 1124"/>
                <a:gd name="T148" fmla="+- 0 1916 1306"/>
                <a:gd name="T149" fmla="*/ T148 w 1076"/>
                <a:gd name="T150" fmla="+- 0 690 -428"/>
                <a:gd name="T151" fmla="*/ 690 h 1124"/>
                <a:gd name="T152" fmla="+- 0 1986 1306"/>
                <a:gd name="T153" fmla="*/ T152 w 1076"/>
                <a:gd name="T154" fmla="+- 0 675 -428"/>
                <a:gd name="T155" fmla="*/ 675 h 1124"/>
                <a:gd name="T156" fmla="+- 0 2053 1306"/>
                <a:gd name="T157" fmla="*/ T156 w 1076"/>
                <a:gd name="T158" fmla="+- 0 651 -428"/>
                <a:gd name="T159" fmla="*/ 651 h 1124"/>
                <a:gd name="T160" fmla="+- 0 2115 1306"/>
                <a:gd name="T161" fmla="*/ T160 w 1076"/>
                <a:gd name="T162" fmla="+- 0 619 -428"/>
                <a:gd name="T163" fmla="*/ 619 h 1124"/>
                <a:gd name="T164" fmla="+- 0 2172 1306"/>
                <a:gd name="T165" fmla="*/ T164 w 1076"/>
                <a:gd name="T166" fmla="+- 0 578 -428"/>
                <a:gd name="T167" fmla="*/ 578 h 1124"/>
                <a:gd name="T168" fmla="+- 0 2224 1306"/>
                <a:gd name="T169" fmla="*/ T168 w 1076"/>
                <a:gd name="T170" fmla="+- 0 531 -428"/>
                <a:gd name="T171" fmla="*/ 531 h 1124"/>
                <a:gd name="T172" fmla="+- 0 2269 1306"/>
                <a:gd name="T173" fmla="*/ T172 w 1076"/>
                <a:gd name="T174" fmla="+- 0 477 -428"/>
                <a:gd name="T175" fmla="*/ 477 h 1124"/>
                <a:gd name="T176" fmla="+- 0 2308 1306"/>
                <a:gd name="T177" fmla="*/ T176 w 1076"/>
                <a:gd name="T178" fmla="+- 0 417 -428"/>
                <a:gd name="T179" fmla="*/ 417 h 1124"/>
                <a:gd name="T180" fmla="+- 0 2339 1306"/>
                <a:gd name="T181" fmla="*/ T180 w 1076"/>
                <a:gd name="T182" fmla="+- 0 352 -428"/>
                <a:gd name="T183" fmla="*/ 352 h 1124"/>
                <a:gd name="T184" fmla="+- 0 2362 1306"/>
                <a:gd name="T185" fmla="*/ T184 w 1076"/>
                <a:gd name="T186" fmla="+- 0 283 -428"/>
                <a:gd name="T187" fmla="*/ 283 h 1124"/>
                <a:gd name="T188" fmla="+- 0 2376 1306"/>
                <a:gd name="T189" fmla="*/ T188 w 1076"/>
                <a:gd name="T190" fmla="+- 0 210 -428"/>
                <a:gd name="T191" fmla="*/ 210 h 1124"/>
                <a:gd name="T192" fmla="+- 0 2381 1306"/>
                <a:gd name="T193" fmla="*/ T192 w 1076"/>
                <a:gd name="T194" fmla="+- 0 134 -428"/>
                <a:gd name="T195" fmla="*/ 134 h 1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1076" h="1124">
                  <a:moveTo>
                    <a:pt x="1075" y="562"/>
                  </a:moveTo>
                  <a:lnTo>
                    <a:pt x="1070" y="486"/>
                  </a:lnTo>
                  <a:lnTo>
                    <a:pt x="1056" y="413"/>
                  </a:lnTo>
                  <a:lnTo>
                    <a:pt x="1033" y="343"/>
                  </a:lnTo>
                  <a:lnTo>
                    <a:pt x="1002" y="279"/>
                  </a:lnTo>
                  <a:lnTo>
                    <a:pt x="963" y="219"/>
                  </a:lnTo>
                  <a:lnTo>
                    <a:pt x="918" y="165"/>
                  </a:lnTo>
                  <a:lnTo>
                    <a:pt x="866" y="117"/>
                  </a:lnTo>
                  <a:lnTo>
                    <a:pt x="809" y="77"/>
                  </a:lnTo>
                  <a:lnTo>
                    <a:pt x="747" y="44"/>
                  </a:lnTo>
                  <a:lnTo>
                    <a:pt x="680" y="20"/>
                  </a:lnTo>
                  <a:lnTo>
                    <a:pt x="610" y="5"/>
                  </a:lnTo>
                  <a:lnTo>
                    <a:pt x="537" y="0"/>
                  </a:lnTo>
                  <a:lnTo>
                    <a:pt x="464" y="5"/>
                  </a:lnTo>
                  <a:lnTo>
                    <a:pt x="394" y="20"/>
                  </a:lnTo>
                  <a:lnTo>
                    <a:pt x="328" y="44"/>
                  </a:lnTo>
                  <a:lnTo>
                    <a:pt x="266" y="77"/>
                  </a:lnTo>
                  <a:lnTo>
                    <a:pt x="208" y="117"/>
                  </a:lnTo>
                  <a:lnTo>
                    <a:pt x="157" y="165"/>
                  </a:lnTo>
                  <a:lnTo>
                    <a:pt x="111" y="219"/>
                  </a:lnTo>
                  <a:lnTo>
                    <a:pt x="73" y="279"/>
                  </a:lnTo>
                  <a:lnTo>
                    <a:pt x="42" y="343"/>
                  </a:lnTo>
                  <a:lnTo>
                    <a:pt x="19" y="413"/>
                  </a:lnTo>
                  <a:lnTo>
                    <a:pt x="4" y="486"/>
                  </a:lnTo>
                  <a:lnTo>
                    <a:pt x="0" y="562"/>
                  </a:lnTo>
                  <a:lnTo>
                    <a:pt x="4" y="638"/>
                  </a:lnTo>
                  <a:lnTo>
                    <a:pt x="19" y="711"/>
                  </a:lnTo>
                  <a:lnTo>
                    <a:pt x="42" y="780"/>
                  </a:lnTo>
                  <a:lnTo>
                    <a:pt x="73" y="845"/>
                  </a:lnTo>
                  <a:lnTo>
                    <a:pt x="111" y="905"/>
                  </a:lnTo>
                  <a:lnTo>
                    <a:pt x="157" y="959"/>
                  </a:lnTo>
                  <a:lnTo>
                    <a:pt x="208" y="1006"/>
                  </a:lnTo>
                  <a:lnTo>
                    <a:pt x="266" y="1047"/>
                  </a:lnTo>
                  <a:lnTo>
                    <a:pt x="328" y="1079"/>
                  </a:lnTo>
                  <a:lnTo>
                    <a:pt x="394" y="1103"/>
                  </a:lnTo>
                  <a:lnTo>
                    <a:pt x="464" y="1118"/>
                  </a:lnTo>
                  <a:lnTo>
                    <a:pt x="537" y="1123"/>
                  </a:lnTo>
                  <a:lnTo>
                    <a:pt x="610" y="1118"/>
                  </a:lnTo>
                  <a:lnTo>
                    <a:pt x="680" y="1103"/>
                  </a:lnTo>
                  <a:lnTo>
                    <a:pt x="747" y="1079"/>
                  </a:lnTo>
                  <a:lnTo>
                    <a:pt x="809" y="1047"/>
                  </a:lnTo>
                  <a:lnTo>
                    <a:pt x="866" y="1006"/>
                  </a:lnTo>
                  <a:lnTo>
                    <a:pt x="918" y="959"/>
                  </a:lnTo>
                  <a:lnTo>
                    <a:pt x="963" y="905"/>
                  </a:lnTo>
                  <a:lnTo>
                    <a:pt x="1002" y="845"/>
                  </a:lnTo>
                  <a:lnTo>
                    <a:pt x="1033" y="780"/>
                  </a:lnTo>
                  <a:lnTo>
                    <a:pt x="1056" y="711"/>
                  </a:lnTo>
                  <a:lnTo>
                    <a:pt x="1070" y="638"/>
                  </a:lnTo>
                  <a:lnTo>
                    <a:pt x="1075" y="562"/>
                  </a:lnTo>
                  <a:close/>
                </a:path>
              </a:pathLst>
            </a:custGeom>
            <a:solidFill>
              <a:srgbClr val="006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AutoShape 25">
              <a:extLst>
                <a:ext uri="{FF2B5EF4-FFF2-40B4-BE49-F238E27FC236}">
                  <a16:creationId xmlns:a16="http://schemas.microsoft.com/office/drawing/2014/main" xmlns="" id="{15785571-8C98-4D39-998A-F14E8CAD852D}"/>
                </a:ext>
              </a:extLst>
            </p:cNvPr>
            <p:cNvSpPr>
              <a:spLocks/>
            </p:cNvSpPr>
            <p:nvPr/>
          </p:nvSpPr>
          <p:spPr bwMode="auto">
            <a:xfrm>
              <a:off x="1286" y="-445"/>
              <a:ext cx="1114" cy="1160"/>
            </a:xfrm>
            <a:custGeom>
              <a:avLst/>
              <a:gdLst>
                <a:gd name="T0" fmla="+- 0 2388 1286"/>
                <a:gd name="T1" fmla="*/ T0 w 1114"/>
                <a:gd name="T2" fmla="+- 0 16 -445"/>
                <a:gd name="T3" fmla="*/ 16 h 1160"/>
                <a:gd name="T4" fmla="+- 0 2345 1286"/>
                <a:gd name="T5" fmla="*/ T4 w 1114"/>
                <a:gd name="T6" fmla="+- 0 -118 -445"/>
                <a:gd name="T7" fmla="*/ -118 h 1160"/>
                <a:gd name="T8" fmla="+- 0 2273 1286"/>
                <a:gd name="T9" fmla="*/ T8 w 1114"/>
                <a:gd name="T10" fmla="+- 0 -236 -445"/>
                <a:gd name="T11" fmla="*/ -236 h 1160"/>
                <a:gd name="T12" fmla="+- 0 2198 1286"/>
                <a:gd name="T13" fmla="*/ T12 w 1114"/>
                <a:gd name="T14" fmla="+- 0 -313 -445"/>
                <a:gd name="T15" fmla="*/ -313 h 1160"/>
                <a:gd name="T16" fmla="+- 0 2086 1286"/>
                <a:gd name="T17" fmla="*/ T16 w 1114"/>
                <a:gd name="T18" fmla="+- 0 -389 -445"/>
                <a:gd name="T19" fmla="*/ -389 h 1160"/>
                <a:gd name="T20" fmla="+- 0 1956 1286"/>
                <a:gd name="T21" fmla="*/ T20 w 1114"/>
                <a:gd name="T22" fmla="+- 0 -435 -445"/>
                <a:gd name="T23" fmla="*/ -435 h 1160"/>
                <a:gd name="T24" fmla="+- 0 1814 1286"/>
                <a:gd name="T25" fmla="*/ T24 w 1114"/>
                <a:gd name="T26" fmla="+- 0 -445 -445"/>
                <a:gd name="T27" fmla="*/ -445 h 1160"/>
                <a:gd name="T28" fmla="+- 0 1678 1286"/>
                <a:gd name="T29" fmla="*/ T28 w 1114"/>
                <a:gd name="T30" fmla="+- 0 -418 -445"/>
                <a:gd name="T31" fmla="*/ -418 h 1160"/>
                <a:gd name="T32" fmla="+- 0 1553 1286"/>
                <a:gd name="T33" fmla="*/ T32 w 1114"/>
                <a:gd name="T34" fmla="+- 0 -361 -445"/>
                <a:gd name="T35" fmla="*/ -361 h 1160"/>
                <a:gd name="T36" fmla="+- 0 1397 1286"/>
                <a:gd name="T37" fmla="*/ T36 w 1114"/>
                <a:gd name="T38" fmla="+- 0 -212 -445"/>
                <a:gd name="T39" fmla="*/ -212 h 1160"/>
                <a:gd name="T40" fmla="+- 0 1342 1286"/>
                <a:gd name="T41" fmla="*/ T40 w 1114"/>
                <a:gd name="T42" fmla="+- 0 -116 -445"/>
                <a:gd name="T43" fmla="*/ -116 h 1160"/>
                <a:gd name="T44" fmla="+- 0 1303 1286"/>
                <a:gd name="T45" fmla="*/ T44 w 1114"/>
                <a:gd name="T46" fmla="+- 0 -10 -445"/>
                <a:gd name="T47" fmla="*/ -10 h 1160"/>
                <a:gd name="T48" fmla="+- 0 1289 1286"/>
                <a:gd name="T49" fmla="*/ T48 w 1114"/>
                <a:gd name="T50" fmla="+- 0 194 -445"/>
                <a:gd name="T51" fmla="*/ 194 h 1160"/>
                <a:gd name="T52" fmla="+- 0 1320 1286"/>
                <a:gd name="T53" fmla="*/ T52 w 1114"/>
                <a:gd name="T54" fmla="+- 0 333 -445"/>
                <a:gd name="T55" fmla="*/ 333 h 1160"/>
                <a:gd name="T56" fmla="+- 0 1339 1286"/>
                <a:gd name="T57" fmla="*/ T56 w 1114"/>
                <a:gd name="T58" fmla="+- 0 -3 -445"/>
                <a:gd name="T59" fmla="*/ -3 h 1160"/>
                <a:gd name="T60" fmla="+- 0 1387 1286"/>
                <a:gd name="T61" fmla="*/ T60 w 1114"/>
                <a:gd name="T62" fmla="+- 0 -125 -445"/>
                <a:gd name="T63" fmla="*/ -125 h 1160"/>
                <a:gd name="T64" fmla="+- 0 1442 1286"/>
                <a:gd name="T65" fmla="*/ T64 w 1114"/>
                <a:gd name="T66" fmla="+- 0 -212 -445"/>
                <a:gd name="T67" fmla="*/ -212 h 1160"/>
                <a:gd name="T68" fmla="+- 0 1553 1286"/>
                <a:gd name="T69" fmla="*/ T68 w 1114"/>
                <a:gd name="T70" fmla="+- 0 -315 -445"/>
                <a:gd name="T71" fmla="*/ -315 h 1160"/>
                <a:gd name="T72" fmla="+- 0 1714 1286"/>
                <a:gd name="T73" fmla="*/ T72 w 1114"/>
                <a:gd name="T74" fmla="+- 0 -392 -445"/>
                <a:gd name="T75" fmla="*/ -392 h 1160"/>
                <a:gd name="T76" fmla="+- 0 1817 1286"/>
                <a:gd name="T77" fmla="*/ T76 w 1114"/>
                <a:gd name="T78" fmla="+- 0 -409 -445"/>
                <a:gd name="T79" fmla="*/ -409 h 1160"/>
                <a:gd name="T80" fmla="+- 0 1973 1286"/>
                <a:gd name="T81" fmla="*/ T80 w 1114"/>
                <a:gd name="T82" fmla="+- 0 -392 -445"/>
                <a:gd name="T83" fmla="*/ -392 h 1160"/>
                <a:gd name="T84" fmla="+- 0 2069 1286"/>
                <a:gd name="T85" fmla="*/ T84 w 1114"/>
                <a:gd name="T86" fmla="+- 0 -356 -445"/>
                <a:gd name="T87" fmla="*/ -356 h 1160"/>
                <a:gd name="T88" fmla="+- 0 2210 1286"/>
                <a:gd name="T89" fmla="*/ T88 w 1114"/>
                <a:gd name="T90" fmla="+- 0 -250 -445"/>
                <a:gd name="T91" fmla="*/ -250 h 1160"/>
                <a:gd name="T92" fmla="+- 0 2287 1286"/>
                <a:gd name="T93" fmla="*/ T92 w 1114"/>
                <a:gd name="T94" fmla="+- 0 -147 -445"/>
                <a:gd name="T95" fmla="*/ -147 h 1160"/>
                <a:gd name="T96" fmla="+- 0 2333 1286"/>
                <a:gd name="T97" fmla="*/ T96 w 1114"/>
                <a:gd name="T98" fmla="+- 0 -53 -445"/>
                <a:gd name="T99" fmla="*/ -53 h 1160"/>
                <a:gd name="T100" fmla="+- 0 2364 1286"/>
                <a:gd name="T101" fmla="*/ T100 w 1114"/>
                <a:gd name="T102" fmla="+- 0 134 -445"/>
                <a:gd name="T103" fmla="*/ 134 h 1160"/>
                <a:gd name="T104" fmla="+- 0 2388 1286"/>
                <a:gd name="T105" fmla="*/ T104 w 1114"/>
                <a:gd name="T106" fmla="+- 0 251 -445"/>
                <a:gd name="T107" fmla="*/ 251 h 1160"/>
                <a:gd name="T108" fmla="+- 0 2364 1286"/>
                <a:gd name="T109" fmla="*/ T108 w 1114"/>
                <a:gd name="T110" fmla="+- 0 134 -445"/>
                <a:gd name="T111" fmla="*/ 134 h 1160"/>
                <a:gd name="T112" fmla="+- 0 2347 1286"/>
                <a:gd name="T113" fmla="*/ T112 w 1114"/>
                <a:gd name="T114" fmla="+- 0 271 -445"/>
                <a:gd name="T115" fmla="*/ 271 h 1160"/>
                <a:gd name="T116" fmla="+- 0 2287 1286"/>
                <a:gd name="T117" fmla="*/ T116 w 1114"/>
                <a:gd name="T118" fmla="+- 0 417 -445"/>
                <a:gd name="T119" fmla="*/ 417 h 1160"/>
                <a:gd name="T120" fmla="+- 0 2174 1286"/>
                <a:gd name="T121" fmla="*/ T120 w 1114"/>
                <a:gd name="T122" fmla="+- 0 554 -445"/>
                <a:gd name="T123" fmla="*/ 554 h 1160"/>
                <a:gd name="T124" fmla="+- 0 2069 1286"/>
                <a:gd name="T125" fmla="*/ T124 w 1114"/>
                <a:gd name="T126" fmla="+- 0 623 -445"/>
                <a:gd name="T127" fmla="*/ 623 h 1160"/>
                <a:gd name="T128" fmla="+- 0 1946 1286"/>
                <a:gd name="T129" fmla="*/ T128 w 1114"/>
                <a:gd name="T130" fmla="+- 0 667 -445"/>
                <a:gd name="T131" fmla="*/ 667 h 1160"/>
                <a:gd name="T132" fmla="+- 0 1790 1286"/>
                <a:gd name="T133" fmla="*/ T132 w 1114"/>
                <a:gd name="T134" fmla="+- 0 674 -445"/>
                <a:gd name="T135" fmla="*/ 674 h 1160"/>
                <a:gd name="T136" fmla="+- 0 1618 1286"/>
                <a:gd name="T137" fmla="*/ T136 w 1114"/>
                <a:gd name="T138" fmla="+- 0 623 -445"/>
                <a:gd name="T139" fmla="*/ 623 h 1160"/>
                <a:gd name="T140" fmla="+- 0 1476 1286"/>
                <a:gd name="T141" fmla="*/ T140 w 1114"/>
                <a:gd name="T142" fmla="+- 0 518 -445"/>
                <a:gd name="T143" fmla="*/ 518 h 1160"/>
                <a:gd name="T144" fmla="+- 0 1375 1286"/>
                <a:gd name="T145" fmla="*/ T144 w 1114"/>
                <a:gd name="T146" fmla="+- 0 369 -445"/>
                <a:gd name="T147" fmla="*/ 369 h 1160"/>
                <a:gd name="T148" fmla="+- 0 1330 1286"/>
                <a:gd name="T149" fmla="*/ T148 w 1114"/>
                <a:gd name="T150" fmla="+- 0 215 -445"/>
                <a:gd name="T151" fmla="*/ 215 h 1160"/>
                <a:gd name="T152" fmla="+- 0 1342 1286"/>
                <a:gd name="T153" fmla="*/ T152 w 1114"/>
                <a:gd name="T154" fmla="+- 0 386 -445"/>
                <a:gd name="T155" fmla="*/ 386 h 1160"/>
                <a:gd name="T156" fmla="+- 0 1430 1286"/>
                <a:gd name="T157" fmla="*/ T156 w 1114"/>
                <a:gd name="T158" fmla="+- 0 523 -445"/>
                <a:gd name="T159" fmla="*/ 523 h 1160"/>
                <a:gd name="T160" fmla="+- 0 1510 1286"/>
                <a:gd name="T161" fmla="*/ T160 w 1114"/>
                <a:gd name="T162" fmla="+- 0 599 -445"/>
                <a:gd name="T163" fmla="*/ 599 h 1160"/>
                <a:gd name="T164" fmla="+- 0 1603 1286"/>
                <a:gd name="T165" fmla="*/ T164 w 1114"/>
                <a:gd name="T166" fmla="+- 0 657 -445"/>
                <a:gd name="T167" fmla="*/ 657 h 1160"/>
                <a:gd name="T168" fmla="+- 0 1730 1286"/>
                <a:gd name="T169" fmla="*/ T168 w 1114"/>
                <a:gd name="T170" fmla="+- 0 703 -445"/>
                <a:gd name="T171" fmla="*/ 703 h 1160"/>
                <a:gd name="T172" fmla="+- 0 1843 1286"/>
                <a:gd name="T173" fmla="*/ T172 w 1114"/>
                <a:gd name="T174" fmla="+- 0 715 -445"/>
                <a:gd name="T175" fmla="*/ 715 h 1160"/>
                <a:gd name="T176" fmla="+- 0 2035 1286"/>
                <a:gd name="T177" fmla="*/ T176 w 1114"/>
                <a:gd name="T178" fmla="+- 0 679 -445"/>
                <a:gd name="T179" fmla="*/ 679 h 1160"/>
                <a:gd name="T180" fmla="+- 0 2155 1286"/>
                <a:gd name="T181" fmla="*/ T180 w 1114"/>
                <a:gd name="T182" fmla="+- 0 614 -445"/>
                <a:gd name="T183" fmla="*/ 614 h 1160"/>
                <a:gd name="T184" fmla="+- 0 2256 1286"/>
                <a:gd name="T185" fmla="*/ T184 w 1114"/>
                <a:gd name="T186" fmla="+- 0 523 -445"/>
                <a:gd name="T187" fmla="*/ 523 h 1160"/>
                <a:gd name="T188" fmla="+- 0 2345 1286"/>
                <a:gd name="T189" fmla="*/ T188 w 1114"/>
                <a:gd name="T190" fmla="+- 0 383 -445"/>
                <a:gd name="T191" fmla="*/ 383 h 1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1114" h="1160">
                  <a:moveTo>
                    <a:pt x="1114" y="608"/>
                  </a:moveTo>
                  <a:lnTo>
                    <a:pt x="1114" y="550"/>
                  </a:lnTo>
                  <a:lnTo>
                    <a:pt x="1112" y="519"/>
                  </a:lnTo>
                  <a:lnTo>
                    <a:pt x="1102" y="461"/>
                  </a:lnTo>
                  <a:lnTo>
                    <a:pt x="1097" y="435"/>
                  </a:lnTo>
                  <a:lnTo>
                    <a:pt x="1090" y="406"/>
                  </a:lnTo>
                  <a:lnTo>
                    <a:pt x="1071" y="353"/>
                  </a:lnTo>
                  <a:lnTo>
                    <a:pt x="1059" y="327"/>
                  </a:lnTo>
                  <a:lnTo>
                    <a:pt x="1047" y="303"/>
                  </a:lnTo>
                  <a:lnTo>
                    <a:pt x="1018" y="255"/>
                  </a:lnTo>
                  <a:lnTo>
                    <a:pt x="1004" y="233"/>
                  </a:lnTo>
                  <a:lnTo>
                    <a:pt x="987" y="209"/>
                  </a:lnTo>
                  <a:lnTo>
                    <a:pt x="970" y="190"/>
                  </a:lnTo>
                  <a:lnTo>
                    <a:pt x="951" y="168"/>
                  </a:lnTo>
                  <a:lnTo>
                    <a:pt x="932" y="149"/>
                  </a:lnTo>
                  <a:lnTo>
                    <a:pt x="912" y="132"/>
                  </a:lnTo>
                  <a:lnTo>
                    <a:pt x="869" y="99"/>
                  </a:lnTo>
                  <a:lnTo>
                    <a:pt x="845" y="84"/>
                  </a:lnTo>
                  <a:lnTo>
                    <a:pt x="824" y="70"/>
                  </a:lnTo>
                  <a:lnTo>
                    <a:pt x="800" y="56"/>
                  </a:lnTo>
                  <a:lnTo>
                    <a:pt x="773" y="46"/>
                  </a:lnTo>
                  <a:lnTo>
                    <a:pt x="749" y="34"/>
                  </a:lnTo>
                  <a:lnTo>
                    <a:pt x="723" y="24"/>
                  </a:lnTo>
                  <a:lnTo>
                    <a:pt x="670" y="10"/>
                  </a:lnTo>
                  <a:lnTo>
                    <a:pt x="641" y="5"/>
                  </a:lnTo>
                  <a:lnTo>
                    <a:pt x="615" y="3"/>
                  </a:lnTo>
                  <a:lnTo>
                    <a:pt x="586" y="0"/>
                  </a:lnTo>
                  <a:lnTo>
                    <a:pt x="528" y="0"/>
                  </a:lnTo>
                  <a:lnTo>
                    <a:pt x="471" y="5"/>
                  </a:lnTo>
                  <a:lnTo>
                    <a:pt x="444" y="12"/>
                  </a:lnTo>
                  <a:lnTo>
                    <a:pt x="418" y="17"/>
                  </a:lnTo>
                  <a:lnTo>
                    <a:pt x="392" y="27"/>
                  </a:lnTo>
                  <a:lnTo>
                    <a:pt x="365" y="34"/>
                  </a:lnTo>
                  <a:lnTo>
                    <a:pt x="339" y="46"/>
                  </a:lnTo>
                  <a:lnTo>
                    <a:pt x="291" y="70"/>
                  </a:lnTo>
                  <a:lnTo>
                    <a:pt x="267" y="84"/>
                  </a:lnTo>
                  <a:lnTo>
                    <a:pt x="245" y="99"/>
                  </a:lnTo>
                  <a:lnTo>
                    <a:pt x="202" y="132"/>
                  </a:lnTo>
                  <a:lnTo>
                    <a:pt x="144" y="190"/>
                  </a:lnTo>
                  <a:lnTo>
                    <a:pt x="111" y="233"/>
                  </a:lnTo>
                  <a:lnTo>
                    <a:pt x="96" y="255"/>
                  </a:lnTo>
                  <a:lnTo>
                    <a:pt x="80" y="279"/>
                  </a:lnTo>
                  <a:lnTo>
                    <a:pt x="68" y="303"/>
                  </a:lnTo>
                  <a:lnTo>
                    <a:pt x="56" y="329"/>
                  </a:lnTo>
                  <a:lnTo>
                    <a:pt x="44" y="353"/>
                  </a:lnTo>
                  <a:lnTo>
                    <a:pt x="34" y="380"/>
                  </a:lnTo>
                  <a:lnTo>
                    <a:pt x="24" y="408"/>
                  </a:lnTo>
                  <a:lnTo>
                    <a:pt x="17" y="435"/>
                  </a:lnTo>
                  <a:lnTo>
                    <a:pt x="3" y="521"/>
                  </a:lnTo>
                  <a:lnTo>
                    <a:pt x="0" y="550"/>
                  </a:lnTo>
                  <a:lnTo>
                    <a:pt x="0" y="610"/>
                  </a:lnTo>
                  <a:lnTo>
                    <a:pt x="3" y="639"/>
                  </a:lnTo>
                  <a:lnTo>
                    <a:pt x="12" y="696"/>
                  </a:lnTo>
                  <a:lnTo>
                    <a:pt x="17" y="723"/>
                  </a:lnTo>
                  <a:lnTo>
                    <a:pt x="27" y="752"/>
                  </a:lnTo>
                  <a:lnTo>
                    <a:pt x="34" y="778"/>
                  </a:lnTo>
                  <a:lnTo>
                    <a:pt x="39" y="791"/>
                  </a:lnTo>
                  <a:lnTo>
                    <a:pt x="39" y="550"/>
                  </a:lnTo>
                  <a:lnTo>
                    <a:pt x="44" y="495"/>
                  </a:lnTo>
                  <a:lnTo>
                    <a:pt x="53" y="442"/>
                  </a:lnTo>
                  <a:lnTo>
                    <a:pt x="60" y="418"/>
                  </a:lnTo>
                  <a:lnTo>
                    <a:pt x="70" y="392"/>
                  </a:lnTo>
                  <a:lnTo>
                    <a:pt x="89" y="344"/>
                  </a:lnTo>
                  <a:lnTo>
                    <a:pt x="101" y="320"/>
                  </a:lnTo>
                  <a:lnTo>
                    <a:pt x="113" y="298"/>
                  </a:lnTo>
                  <a:lnTo>
                    <a:pt x="128" y="274"/>
                  </a:lnTo>
                  <a:lnTo>
                    <a:pt x="142" y="255"/>
                  </a:lnTo>
                  <a:lnTo>
                    <a:pt x="156" y="233"/>
                  </a:lnTo>
                  <a:lnTo>
                    <a:pt x="190" y="195"/>
                  </a:lnTo>
                  <a:lnTo>
                    <a:pt x="209" y="178"/>
                  </a:lnTo>
                  <a:lnTo>
                    <a:pt x="228" y="159"/>
                  </a:lnTo>
                  <a:lnTo>
                    <a:pt x="267" y="130"/>
                  </a:lnTo>
                  <a:lnTo>
                    <a:pt x="310" y="101"/>
                  </a:lnTo>
                  <a:lnTo>
                    <a:pt x="332" y="89"/>
                  </a:lnTo>
                  <a:lnTo>
                    <a:pt x="404" y="60"/>
                  </a:lnTo>
                  <a:lnTo>
                    <a:pt x="428" y="53"/>
                  </a:lnTo>
                  <a:lnTo>
                    <a:pt x="454" y="48"/>
                  </a:lnTo>
                  <a:lnTo>
                    <a:pt x="478" y="44"/>
                  </a:lnTo>
                  <a:lnTo>
                    <a:pt x="504" y="39"/>
                  </a:lnTo>
                  <a:lnTo>
                    <a:pt x="531" y="36"/>
                  </a:lnTo>
                  <a:lnTo>
                    <a:pt x="584" y="36"/>
                  </a:lnTo>
                  <a:lnTo>
                    <a:pt x="610" y="39"/>
                  </a:lnTo>
                  <a:lnTo>
                    <a:pt x="663" y="48"/>
                  </a:lnTo>
                  <a:lnTo>
                    <a:pt x="687" y="53"/>
                  </a:lnTo>
                  <a:lnTo>
                    <a:pt x="713" y="60"/>
                  </a:lnTo>
                  <a:lnTo>
                    <a:pt x="737" y="70"/>
                  </a:lnTo>
                  <a:lnTo>
                    <a:pt x="759" y="80"/>
                  </a:lnTo>
                  <a:lnTo>
                    <a:pt x="783" y="89"/>
                  </a:lnTo>
                  <a:lnTo>
                    <a:pt x="804" y="101"/>
                  </a:lnTo>
                  <a:lnTo>
                    <a:pt x="869" y="144"/>
                  </a:lnTo>
                  <a:lnTo>
                    <a:pt x="908" y="178"/>
                  </a:lnTo>
                  <a:lnTo>
                    <a:pt x="924" y="195"/>
                  </a:lnTo>
                  <a:lnTo>
                    <a:pt x="958" y="233"/>
                  </a:lnTo>
                  <a:lnTo>
                    <a:pt x="975" y="255"/>
                  </a:lnTo>
                  <a:lnTo>
                    <a:pt x="989" y="276"/>
                  </a:lnTo>
                  <a:lnTo>
                    <a:pt x="1001" y="298"/>
                  </a:lnTo>
                  <a:lnTo>
                    <a:pt x="1016" y="320"/>
                  </a:lnTo>
                  <a:lnTo>
                    <a:pt x="1025" y="344"/>
                  </a:lnTo>
                  <a:lnTo>
                    <a:pt x="1037" y="368"/>
                  </a:lnTo>
                  <a:lnTo>
                    <a:pt x="1047" y="392"/>
                  </a:lnTo>
                  <a:lnTo>
                    <a:pt x="1061" y="444"/>
                  </a:lnTo>
                  <a:lnTo>
                    <a:pt x="1076" y="524"/>
                  </a:lnTo>
                  <a:lnTo>
                    <a:pt x="1076" y="552"/>
                  </a:lnTo>
                  <a:lnTo>
                    <a:pt x="1078" y="579"/>
                  </a:lnTo>
                  <a:lnTo>
                    <a:pt x="1078" y="785"/>
                  </a:lnTo>
                  <a:lnTo>
                    <a:pt x="1090" y="752"/>
                  </a:lnTo>
                  <a:lnTo>
                    <a:pt x="1097" y="723"/>
                  </a:lnTo>
                  <a:lnTo>
                    <a:pt x="1102" y="696"/>
                  </a:lnTo>
                  <a:lnTo>
                    <a:pt x="1109" y="668"/>
                  </a:lnTo>
                  <a:lnTo>
                    <a:pt x="1114" y="608"/>
                  </a:lnTo>
                  <a:close/>
                  <a:moveTo>
                    <a:pt x="1078" y="785"/>
                  </a:moveTo>
                  <a:lnTo>
                    <a:pt x="1078" y="579"/>
                  </a:lnTo>
                  <a:lnTo>
                    <a:pt x="1076" y="608"/>
                  </a:lnTo>
                  <a:lnTo>
                    <a:pt x="1076" y="634"/>
                  </a:lnTo>
                  <a:lnTo>
                    <a:pt x="1071" y="663"/>
                  </a:lnTo>
                  <a:lnTo>
                    <a:pt x="1061" y="716"/>
                  </a:lnTo>
                  <a:lnTo>
                    <a:pt x="1054" y="742"/>
                  </a:lnTo>
                  <a:lnTo>
                    <a:pt x="1044" y="766"/>
                  </a:lnTo>
                  <a:lnTo>
                    <a:pt x="1037" y="790"/>
                  </a:lnTo>
                  <a:lnTo>
                    <a:pt x="1001" y="862"/>
                  </a:lnTo>
                  <a:lnTo>
                    <a:pt x="972" y="905"/>
                  </a:lnTo>
                  <a:lnTo>
                    <a:pt x="958" y="924"/>
                  </a:lnTo>
                  <a:lnTo>
                    <a:pt x="924" y="963"/>
                  </a:lnTo>
                  <a:lnTo>
                    <a:pt x="888" y="999"/>
                  </a:lnTo>
                  <a:lnTo>
                    <a:pt x="867" y="1013"/>
                  </a:lnTo>
                  <a:lnTo>
                    <a:pt x="848" y="1030"/>
                  </a:lnTo>
                  <a:lnTo>
                    <a:pt x="826" y="1044"/>
                  </a:lnTo>
                  <a:lnTo>
                    <a:pt x="783" y="1068"/>
                  </a:lnTo>
                  <a:lnTo>
                    <a:pt x="759" y="1078"/>
                  </a:lnTo>
                  <a:lnTo>
                    <a:pt x="735" y="1090"/>
                  </a:lnTo>
                  <a:lnTo>
                    <a:pt x="687" y="1104"/>
                  </a:lnTo>
                  <a:lnTo>
                    <a:pt x="660" y="1112"/>
                  </a:lnTo>
                  <a:lnTo>
                    <a:pt x="636" y="1116"/>
                  </a:lnTo>
                  <a:lnTo>
                    <a:pt x="584" y="1121"/>
                  </a:lnTo>
                  <a:lnTo>
                    <a:pt x="531" y="1121"/>
                  </a:lnTo>
                  <a:lnTo>
                    <a:pt x="504" y="1119"/>
                  </a:lnTo>
                  <a:lnTo>
                    <a:pt x="452" y="1109"/>
                  </a:lnTo>
                  <a:lnTo>
                    <a:pt x="428" y="1104"/>
                  </a:lnTo>
                  <a:lnTo>
                    <a:pt x="404" y="1097"/>
                  </a:lnTo>
                  <a:lnTo>
                    <a:pt x="332" y="1068"/>
                  </a:lnTo>
                  <a:lnTo>
                    <a:pt x="310" y="1056"/>
                  </a:lnTo>
                  <a:lnTo>
                    <a:pt x="245" y="1013"/>
                  </a:lnTo>
                  <a:lnTo>
                    <a:pt x="207" y="980"/>
                  </a:lnTo>
                  <a:lnTo>
                    <a:pt x="190" y="963"/>
                  </a:lnTo>
                  <a:lnTo>
                    <a:pt x="156" y="924"/>
                  </a:lnTo>
                  <a:lnTo>
                    <a:pt x="113" y="860"/>
                  </a:lnTo>
                  <a:lnTo>
                    <a:pt x="101" y="838"/>
                  </a:lnTo>
                  <a:lnTo>
                    <a:pt x="89" y="814"/>
                  </a:lnTo>
                  <a:lnTo>
                    <a:pt x="70" y="766"/>
                  </a:lnTo>
                  <a:lnTo>
                    <a:pt x="60" y="740"/>
                  </a:lnTo>
                  <a:lnTo>
                    <a:pt x="53" y="713"/>
                  </a:lnTo>
                  <a:lnTo>
                    <a:pt x="44" y="660"/>
                  </a:lnTo>
                  <a:lnTo>
                    <a:pt x="39" y="608"/>
                  </a:lnTo>
                  <a:lnTo>
                    <a:pt x="39" y="791"/>
                  </a:lnTo>
                  <a:lnTo>
                    <a:pt x="44" y="804"/>
                  </a:lnTo>
                  <a:lnTo>
                    <a:pt x="56" y="831"/>
                  </a:lnTo>
                  <a:lnTo>
                    <a:pt x="68" y="855"/>
                  </a:lnTo>
                  <a:lnTo>
                    <a:pt x="111" y="927"/>
                  </a:lnTo>
                  <a:lnTo>
                    <a:pt x="128" y="948"/>
                  </a:lnTo>
                  <a:lnTo>
                    <a:pt x="144" y="968"/>
                  </a:lnTo>
                  <a:lnTo>
                    <a:pt x="164" y="989"/>
                  </a:lnTo>
                  <a:lnTo>
                    <a:pt x="183" y="1008"/>
                  </a:lnTo>
                  <a:lnTo>
                    <a:pt x="204" y="1025"/>
                  </a:lnTo>
                  <a:lnTo>
                    <a:pt x="224" y="1044"/>
                  </a:lnTo>
                  <a:lnTo>
                    <a:pt x="245" y="1059"/>
                  </a:lnTo>
                  <a:lnTo>
                    <a:pt x="269" y="1076"/>
                  </a:lnTo>
                  <a:lnTo>
                    <a:pt x="293" y="1088"/>
                  </a:lnTo>
                  <a:lnTo>
                    <a:pt x="317" y="1102"/>
                  </a:lnTo>
                  <a:lnTo>
                    <a:pt x="341" y="1114"/>
                  </a:lnTo>
                  <a:lnTo>
                    <a:pt x="365" y="1124"/>
                  </a:lnTo>
                  <a:lnTo>
                    <a:pt x="392" y="1133"/>
                  </a:lnTo>
                  <a:lnTo>
                    <a:pt x="444" y="1148"/>
                  </a:lnTo>
                  <a:lnTo>
                    <a:pt x="473" y="1152"/>
                  </a:lnTo>
                  <a:lnTo>
                    <a:pt x="502" y="1155"/>
                  </a:lnTo>
                  <a:lnTo>
                    <a:pt x="531" y="1157"/>
                  </a:lnTo>
                  <a:lnTo>
                    <a:pt x="557" y="1160"/>
                  </a:lnTo>
                  <a:lnTo>
                    <a:pt x="644" y="1152"/>
                  </a:lnTo>
                  <a:lnTo>
                    <a:pt x="670" y="1148"/>
                  </a:lnTo>
                  <a:lnTo>
                    <a:pt x="723" y="1133"/>
                  </a:lnTo>
                  <a:lnTo>
                    <a:pt x="749" y="1124"/>
                  </a:lnTo>
                  <a:lnTo>
                    <a:pt x="776" y="1112"/>
                  </a:lnTo>
                  <a:lnTo>
                    <a:pt x="800" y="1102"/>
                  </a:lnTo>
                  <a:lnTo>
                    <a:pt x="848" y="1073"/>
                  </a:lnTo>
                  <a:lnTo>
                    <a:pt x="869" y="1059"/>
                  </a:lnTo>
                  <a:lnTo>
                    <a:pt x="912" y="1025"/>
                  </a:lnTo>
                  <a:lnTo>
                    <a:pt x="932" y="1008"/>
                  </a:lnTo>
                  <a:lnTo>
                    <a:pt x="951" y="989"/>
                  </a:lnTo>
                  <a:lnTo>
                    <a:pt x="970" y="968"/>
                  </a:lnTo>
                  <a:lnTo>
                    <a:pt x="1020" y="903"/>
                  </a:lnTo>
                  <a:lnTo>
                    <a:pt x="1035" y="879"/>
                  </a:lnTo>
                  <a:lnTo>
                    <a:pt x="1047" y="855"/>
                  </a:lnTo>
                  <a:lnTo>
                    <a:pt x="1059" y="828"/>
                  </a:lnTo>
                  <a:lnTo>
                    <a:pt x="1071" y="804"/>
                  </a:lnTo>
                  <a:lnTo>
                    <a:pt x="1078" y="7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14" name="Group 20">
            <a:extLst>
              <a:ext uri="{FF2B5EF4-FFF2-40B4-BE49-F238E27FC236}">
                <a16:creationId xmlns:a16="http://schemas.microsoft.com/office/drawing/2014/main" xmlns="" id="{C676691F-4005-424C-B420-995922D7F221}"/>
              </a:ext>
            </a:extLst>
          </p:cNvPr>
          <p:cNvGrpSpPr>
            <a:grpSpLocks/>
          </p:cNvGrpSpPr>
          <p:nvPr/>
        </p:nvGrpSpPr>
        <p:grpSpPr bwMode="auto">
          <a:xfrm>
            <a:off x="882981" y="5362253"/>
            <a:ext cx="708025" cy="738188"/>
            <a:chOff x="1286" y="-380"/>
            <a:chExt cx="1114" cy="1162"/>
          </a:xfrm>
        </p:grpSpPr>
        <p:sp>
          <p:nvSpPr>
            <p:cNvPr id="15" name="Freeform 22">
              <a:extLst>
                <a:ext uri="{FF2B5EF4-FFF2-40B4-BE49-F238E27FC236}">
                  <a16:creationId xmlns:a16="http://schemas.microsoft.com/office/drawing/2014/main" xmlns="" id="{0F638D55-2BCF-451A-B585-A8CE87108AFE}"/>
                </a:ext>
              </a:extLst>
            </p:cNvPr>
            <p:cNvSpPr>
              <a:spLocks/>
            </p:cNvSpPr>
            <p:nvPr/>
          </p:nvSpPr>
          <p:spPr bwMode="auto">
            <a:xfrm>
              <a:off x="1305" y="-362"/>
              <a:ext cx="1076" cy="1124"/>
            </a:xfrm>
            <a:custGeom>
              <a:avLst/>
              <a:gdLst>
                <a:gd name="T0" fmla="+- 0 2381 1306"/>
                <a:gd name="T1" fmla="*/ T0 w 1076"/>
                <a:gd name="T2" fmla="+- 0 200 -361"/>
                <a:gd name="T3" fmla="*/ 200 h 1124"/>
                <a:gd name="T4" fmla="+- 0 2376 1306"/>
                <a:gd name="T5" fmla="*/ T4 w 1076"/>
                <a:gd name="T6" fmla="+- 0 124 -361"/>
                <a:gd name="T7" fmla="*/ 124 h 1124"/>
                <a:gd name="T8" fmla="+- 0 2362 1306"/>
                <a:gd name="T9" fmla="*/ T8 w 1076"/>
                <a:gd name="T10" fmla="+- 0 51 -361"/>
                <a:gd name="T11" fmla="*/ 51 h 1124"/>
                <a:gd name="T12" fmla="+- 0 2339 1306"/>
                <a:gd name="T13" fmla="*/ T12 w 1076"/>
                <a:gd name="T14" fmla="+- 0 -18 -361"/>
                <a:gd name="T15" fmla="*/ -18 h 1124"/>
                <a:gd name="T16" fmla="+- 0 2308 1306"/>
                <a:gd name="T17" fmla="*/ T16 w 1076"/>
                <a:gd name="T18" fmla="+- 0 -83 -361"/>
                <a:gd name="T19" fmla="*/ -83 h 1124"/>
                <a:gd name="T20" fmla="+- 0 2269 1306"/>
                <a:gd name="T21" fmla="*/ T20 w 1076"/>
                <a:gd name="T22" fmla="+- 0 -143 -361"/>
                <a:gd name="T23" fmla="*/ -143 h 1124"/>
                <a:gd name="T24" fmla="+- 0 2224 1306"/>
                <a:gd name="T25" fmla="*/ T24 w 1076"/>
                <a:gd name="T26" fmla="+- 0 -197 -361"/>
                <a:gd name="T27" fmla="*/ -197 h 1124"/>
                <a:gd name="T28" fmla="+- 0 2172 1306"/>
                <a:gd name="T29" fmla="*/ T28 w 1076"/>
                <a:gd name="T30" fmla="+- 0 -244 -361"/>
                <a:gd name="T31" fmla="*/ -244 h 1124"/>
                <a:gd name="T32" fmla="+- 0 2115 1306"/>
                <a:gd name="T33" fmla="*/ T32 w 1076"/>
                <a:gd name="T34" fmla="+- 0 -284 -361"/>
                <a:gd name="T35" fmla="*/ -284 h 1124"/>
                <a:gd name="T36" fmla="+- 0 2053 1306"/>
                <a:gd name="T37" fmla="*/ T36 w 1076"/>
                <a:gd name="T38" fmla="+- 0 -317 -361"/>
                <a:gd name="T39" fmla="*/ -317 h 1124"/>
                <a:gd name="T40" fmla="+- 0 1986 1306"/>
                <a:gd name="T41" fmla="*/ T40 w 1076"/>
                <a:gd name="T42" fmla="+- 0 -341 -361"/>
                <a:gd name="T43" fmla="*/ -341 h 1124"/>
                <a:gd name="T44" fmla="+- 0 1916 1306"/>
                <a:gd name="T45" fmla="*/ T44 w 1076"/>
                <a:gd name="T46" fmla="+- 0 -356 -361"/>
                <a:gd name="T47" fmla="*/ -356 h 1124"/>
                <a:gd name="T48" fmla="+- 0 1843 1306"/>
                <a:gd name="T49" fmla="*/ T48 w 1076"/>
                <a:gd name="T50" fmla="+- 0 -361 -361"/>
                <a:gd name="T51" fmla="*/ -361 h 1124"/>
                <a:gd name="T52" fmla="+- 0 1770 1306"/>
                <a:gd name="T53" fmla="*/ T52 w 1076"/>
                <a:gd name="T54" fmla="+- 0 -356 -361"/>
                <a:gd name="T55" fmla="*/ -356 h 1124"/>
                <a:gd name="T56" fmla="+- 0 1700 1306"/>
                <a:gd name="T57" fmla="*/ T56 w 1076"/>
                <a:gd name="T58" fmla="+- 0 -341 -361"/>
                <a:gd name="T59" fmla="*/ -341 h 1124"/>
                <a:gd name="T60" fmla="+- 0 1634 1306"/>
                <a:gd name="T61" fmla="*/ T60 w 1076"/>
                <a:gd name="T62" fmla="+- 0 -317 -361"/>
                <a:gd name="T63" fmla="*/ -317 h 1124"/>
                <a:gd name="T64" fmla="+- 0 1572 1306"/>
                <a:gd name="T65" fmla="*/ T64 w 1076"/>
                <a:gd name="T66" fmla="+- 0 -284 -361"/>
                <a:gd name="T67" fmla="*/ -284 h 1124"/>
                <a:gd name="T68" fmla="+- 0 1514 1306"/>
                <a:gd name="T69" fmla="*/ T68 w 1076"/>
                <a:gd name="T70" fmla="+- 0 -244 -361"/>
                <a:gd name="T71" fmla="*/ -244 h 1124"/>
                <a:gd name="T72" fmla="+- 0 1463 1306"/>
                <a:gd name="T73" fmla="*/ T72 w 1076"/>
                <a:gd name="T74" fmla="+- 0 -197 -361"/>
                <a:gd name="T75" fmla="*/ -197 h 1124"/>
                <a:gd name="T76" fmla="+- 0 1417 1306"/>
                <a:gd name="T77" fmla="*/ T76 w 1076"/>
                <a:gd name="T78" fmla="+- 0 -143 -361"/>
                <a:gd name="T79" fmla="*/ -143 h 1124"/>
                <a:gd name="T80" fmla="+- 0 1379 1306"/>
                <a:gd name="T81" fmla="*/ T80 w 1076"/>
                <a:gd name="T82" fmla="+- 0 -83 -361"/>
                <a:gd name="T83" fmla="*/ -83 h 1124"/>
                <a:gd name="T84" fmla="+- 0 1348 1306"/>
                <a:gd name="T85" fmla="*/ T84 w 1076"/>
                <a:gd name="T86" fmla="+- 0 -18 -361"/>
                <a:gd name="T87" fmla="*/ -18 h 1124"/>
                <a:gd name="T88" fmla="+- 0 1325 1306"/>
                <a:gd name="T89" fmla="*/ T88 w 1076"/>
                <a:gd name="T90" fmla="+- 0 51 -361"/>
                <a:gd name="T91" fmla="*/ 51 h 1124"/>
                <a:gd name="T92" fmla="+- 0 1310 1306"/>
                <a:gd name="T93" fmla="*/ T92 w 1076"/>
                <a:gd name="T94" fmla="+- 0 124 -361"/>
                <a:gd name="T95" fmla="*/ 124 h 1124"/>
                <a:gd name="T96" fmla="+- 0 1306 1306"/>
                <a:gd name="T97" fmla="*/ T96 w 1076"/>
                <a:gd name="T98" fmla="+- 0 200 -361"/>
                <a:gd name="T99" fmla="*/ 200 h 1124"/>
                <a:gd name="T100" fmla="+- 0 1310 1306"/>
                <a:gd name="T101" fmla="*/ T100 w 1076"/>
                <a:gd name="T102" fmla="+- 0 277 -361"/>
                <a:gd name="T103" fmla="*/ 277 h 1124"/>
                <a:gd name="T104" fmla="+- 0 1325 1306"/>
                <a:gd name="T105" fmla="*/ T104 w 1076"/>
                <a:gd name="T106" fmla="+- 0 350 -361"/>
                <a:gd name="T107" fmla="*/ 350 h 1124"/>
                <a:gd name="T108" fmla="+- 0 1348 1306"/>
                <a:gd name="T109" fmla="*/ T108 w 1076"/>
                <a:gd name="T110" fmla="+- 0 420 -361"/>
                <a:gd name="T111" fmla="*/ 420 h 1124"/>
                <a:gd name="T112" fmla="+- 0 1379 1306"/>
                <a:gd name="T113" fmla="*/ T112 w 1076"/>
                <a:gd name="T114" fmla="+- 0 485 -361"/>
                <a:gd name="T115" fmla="*/ 485 h 1124"/>
                <a:gd name="T116" fmla="+- 0 1417 1306"/>
                <a:gd name="T117" fmla="*/ T116 w 1076"/>
                <a:gd name="T118" fmla="+- 0 544 -361"/>
                <a:gd name="T119" fmla="*/ 544 h 1124"/>
                <a:gd name="T120" fmla="+- 0 1463 1306"/>
                <a:gd name="T121" fmla="*/ T120 w 1076"/>
                <a:gd name="T122" fmla="+- 0 598 -361"/>
                <a:gd name="T123" fmla="*/ 598 h 1124"/>
                <a:gd name="T124" fmla="+- 0 1514 1306"/>
                <a:gd name="T125" fmla="*/ T124 w 1076"/>
                <a:gd name="T126" fmla="+- 0 645 -361"/>
                <a:gd name="T127" fmla="*/ 645 h 1124"/>
                <a:gd name="T128" fmla="+- 0 1572 1306"/>
                <a:gd name="T129" fmla="*/ T128 w 1076"/>
                <a:gd name="T130" fmla="+- 0 686 -361"/>
                <a:gd name="T131" fmla="*/ 686 h 1124"/>
                <a:gd name="T132" fmla="+- 0 1634 1306"/>
                <a:gd name="T133" fmla="*/ T132 w 1076"/>
                <a:gd name="T134" fmla="+- 0 718 -361"/>
                <a:gd name="T135" fmla="*/ 718 h 1124"/>
                <a:gd name="T136" fmla="+- 0 1700 1306"/>
                <a:gd name="T137" fmla="*/ T136 w 1076"/>
                <a:gd name="T138" fmla="+- 0 742 -361"/>
                <a:gd name="T139" fmla="*/ 742 h 1124"/>
                <a:gd name="T140" fmla="+- 0 1770 1306"/>
                <a:gd name="T141" fmla="*/ T140 w 1076"/>
                <a:gd name="T142" fmla="+- 0 757 -361"/>
                <a:gd name="T143" fmla="*/ 757 h 1124"/>
                <a:gd name="T144" fmla="+- 0 1843 1306"/>
                <a:gd name="T145" fmla="*/ T144 w 1076"/>
                <a:gd name="T146" fmla="+- 0 762 -361"/>
                <a:gd name="T147" fmla="*/ 762 h 1124"/>
                <a:gd name="T148" fmla="+- 0 1916 1306"/>
                <a:gd name="T149" fmla="*/ T148 w 1076"/>
                <a:gd name="T150" fmla="+- 0 757 -361"/>
                <a:gd name="T151" fmla="*/ 757 h 1124"/>
                <a:gd name="T152" fmla="+- 0 1986 1306"/>
                <a:gd name="T153" fmla="*/ T152 w 1076"/>
                <a:gd name="T154" fmla="+- 0 742 -361"/>
                <a:gd name="T155" fmla="*/ 742 h 1124"/>
                <a:gd name="T156" fmla="+- 0 2053 1306"/>
                <a:gd name="T157" fmla="*/ T156 w 1076"/>
                <a:gd name="T158" fmla="+- 0 718 -361"/>
                <a:gd name="T159" fmla="*/ 718 h 1124"/>
                <a:gd name="T160" fmla="+- 0 2115 1306"/>
                <a:gd name="T161" fmla="*/ T160 w 1076"/>
                <a:gd name="T162" fmla="+- 0 686 -361"/>
                <a:gd name="T163" fmla="*/ 686 h 1124"/>
                <a:gd name="T164" fmla="+- 0 2172 1306"/>
                <a:gd name="T165" fmla="*/ T164 w 1076"/>
                <a:gd name="T166" fmla="+- 0 645 -361"/>
                <a:gd name="T167" fmla="*/ 645 h 1124"/>
                <a:gd name="T168" fmla="+- 0 2224 1306"/>
                <a:gd name="T169" fmla="*/ T168 w 1076"/>
                <a:gd name="T170" fmla="+- 0 598 -361"/>
                <a:gd name="T171" fmla="*/ 598 h 1124"/>
                <a:gd name="T172" fmla="+- 0 2269 1306"/>
                <a:gd name="T173" fmla="*/ T172 w 1076"/>
                <a:gd name="T174" fmla="+- 0 544 -361"/>
                <a:gd name="T175" fmla="*/ 544 h 1124"/>
                <a:gd name="T176" fmla="+- 0 2308 1306"/>
                <a:gd name="T177" fmla="*/ T176 w 1076"/>
                <a:gd name="T178" fmla="+- 0 485 -361"/>
                <a:gd name="T179" fmla="*/ 485 h 1124"/>
                <a:gd name="T180" fmla="+- 0 2339 1306"/>
                <a:gd name="T181" fmla="*/ T180 w 1076"/>
                <a:gd name="T182" fmla="+- 0 420 -361"/>
                <a:gd name="T183" fmla="*/ 420 h 1124"/>
                <a:gd name="T184" fmla="+- 0 2362 1306"/>
                <a:gd name="T185" fmla="*/ T184 w 1076"/>
                <a:gd name="T186" fmla="+- 0 350 -361"/>
                <a:gd name="T187" fmla="*/ 350 h 1124"/>
                <a:gd name="T188" fmla="+- 0 2376 1306"/>
                <a:gd name="T189" fmla="*/ T188 w 1076"/>
                <a:gd name="T190" fmla="+- 0 277 -361"/>
                <a:gd name="T191" fmla="*/ 277 h 1124"/>
                <a:gd name="T192" fmla="+- 0 2381 1306"/>
                <a:gd name="T193" fmla="*/ T192 w 1076"/>
                <a:gd name="T194" fmla="+- 0 200 -361"/>
                <a:gd name="T195" fmla="*/ 200 h 1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1076" h="1124">
                  <a:moveTo>
                    <a:pt x="1075" y="561"/>
                  </a:moveTo>
                  <a:lnTo>
                    <a:pt x="1070" y="485"/>
                  </a:lnTo>
                  <a:lnTo>
                    <a:pt x="1056" y="412"/>
                  </a:lnTo>
                  <a:lnTo>
                    <a:pt x="1033" y="343"/>
                  </a:lnTo>
                  <a:lnTo>
                    <a:pt x="1002" y="278"/>
                  </a:lnTo>
                  <a:lnTo>
                    <a:pt x="963" y="218"/>
                  </a:lnTo>
                  <a:lnTo>
                    <a:pt x="918" y="164"/>
                  </a:lnTo>
                  <a:lnTo>
                    <a:pt x="866" y="117"/>
                  </a:lnTo>
                  <a:lnTo>
                    <a:pt x="809" y="77"/>
                  </a:lnTo>
                  <a:lnTo>
                    <a:pt x="747" y="44"/>
                  </a:lnTo>
                  <a:lnTo>
                    <a:pt x="680" y="20"/>
                  </a:lnTo>
                  <a:lnTo>
                    <a:pt x="610" y="5"/>
                  </a:lnTo>
                  <a:lnTo>
                    <a:pt x="537" y="0"/>
                  </a:lnTo>
                  <a:lnTo>
                    <a:pt x="464" y="5"/>
                  </a:lnTo>
                  <a:lnTo>
                    <a:pt x="394" y="20"/>
                  </a:lnTo>
                  <a:lnTo>
                    <a:pt x="328" y="44"/>
                  </a:lnTo>
                  <a:lnTo>
                    <a:pt x="266" y="77"/>
                  </a:lnTo>
                  <a:lnTo>
                    <a:pt x="208" y="117"/>
                  </a:lnTo>
                  <a:lnTo>
                    <a:pt x="157" y="164"/>
                  </a:lnTo>
                  <a:lnTo>
                    <a:pt x="111" y="218"/>
                  </a:lnTo>
                  <a:lnTo>
                    <a:pt x="73" y="278"/>
                  </a:lnTo>
                  <a:lnTo>
                    <a:pt x="42" y="343"/>
                  </a:lnTo>
                  <a:lnTo>
                    <a:pt x="19" y="412"/>
                  </a:lnTo>
                  <a:lnTo>
                    <a:pt x="4" y="485"/>
                  </a:lnTo>
                  <a:lnTo>
                    <a:pt x="0" y="561"/>
                  </a:lnTo>
                  <a:lnTo>
                    <a:pt x="4" y="638"/>
                  </a:lnTo>
                  <a:lnTo>
                    <a:pt x="19" y="711"/>
                  </a:lnTo>
                  <a:lnTo>
                    <a:pt x="42" y="781"/>
                  </a:lnTo>
                  <a:lnTo>
                    <a:pt x="73" y="846"/>
                  </a:lnTo>
                  <a:lnTo>
                    <a:pt x="111" y="905"/>
                  </a:lnTo>
                  <a:lnTo>
                    <a:pt x="157" y="959"/>
                  </a:lnTo>
                  <a:lnTo>
                    <a:pt x="208" y="1006"/>
                  </a:lnTo>
                  <a:lnTo>
                    <a:pt x="266" y="1047"/>
                  </a:lnTo>
                  <a:lnTo>
                    <a:pt x="328" y="1079"/>
                  </a:lnTo>
                  <a:lnTo>
                    <a:pt x="394" y="1103"/>
                  </a:lnTo>
                  <a:lnTo>
                    <a:pt x="464" y="1118"/>
                  </a:lnTo>
                  <a:lnTo>
                    <a:pt x="537" y="1123"/>
                  </a:lnTo>
                  <a:lnTo>
                    <a:pt x="610" y="1118"/>
                  </a:lnTo>
                  <a:lnTo>
                    <a:pt x="680" y="1103"/>
                  </a:lnTo>
                  <a:lnTo>
                    <a:pt x="747" y="1079"/>
                  </a:lnTo>
                  <a:lnTo>
                    <a:pt x="809" y="1047"/>
                  </a:lnTo>
                  <a:lnTo>
                    <a:pt x="866" y="1006"/>
                  </a:lnTo>
                  <a:lnTo>
                    <a:pt x="918" y="959"/>
                  </a:lnTo>
                  <a:lnTo>
                    <a:pt x="963" y="905"/>
                  </a:lnTo>
                  <a:lnTo>
                    <a:pt x="1002" y="846"/>
                  </a:lnTo>
                  <a:lnTo>
                    <a:pt x="1033" y="781"/>
                  </a:lnTo>
                  <a:lnTo>
                    <a:pt x="1056" y="711"/>
                  </a:lnTo>
                  <a:lnTo>
                    <a:pt x="1070" y="638"/>
                  </a:lnTo>
                  <a:lnTo>
                    <a:pt x="1075" y="561"/>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AutoShape 21">
              <a:extLst>
                <a:ext uri="{FF2B5EF4-FFF2-40B4-BE49-F238E27FC236}">
                  <a16:creationId xmlns:a16="http://schemas.microsoft.com/office/drawing/2014/main" xmlns="" id="{B7FE6E17-1A22-44A1-AF41-A8F41864A4ED}"/>
                </a:ext>
              </a:extLst>
            </p:cNvPr>
            <p:cNvSpPr>
              <a:spLocks/>
            </p:cNvSpPr>
            <p:nvPr/>
          </p:nvSpPr>
          <p:spPr bwMode="auto">
            <a:xfrm>
              <a:off x="1286" y="-381"/>
              <a:ext cx="1114" cy="1162"/>
            </a:xfrm>
            <a:custGeom>
              <a:avLst/>
              <a:gdLst>
                <a:gd name="T0" fmla="+- 0 2393 1286"/>
                <a:gd name="T1" fmla="*/ T0 w 1114"/>
                <a:gd name="T2" fmla="+- 0 112 -380"/>
                <a:gd name="T3" fmla="*/ 112 h 1162"/>
                <a:gd name="T4" fmla="+- 0 2357 1286"/>
                <a:gd name="T5" fmla="*/ T4 w 1114"/>
                <a:gd name="T6" fmla="+- 0 -25 -380"/>
                <a:gd name="T7" fmla="*/ -25 h 1162"/>
                <a:gd name="T8" fmla="+- 0 2290 1286"/>
                <a:gd name="T9" fmla="*/ T8 w 1114"/>
                <a:gd name="T10" fmla="+- 0 -145 -380"/>
                <a:gd name="T11" fmla="*/ -145 h 1162"/>
                <a:gd name="T12" fmla="+- 0 2218 1286"/>
                <a:gd name="T13" fmla="*/ T12 w 1114"/>
                <a:gd name="T14" fmla="+- 0 -229 -380"/>
                <a:gd name="T15" fmla="*/ -229 h 1162"/>
                <a:gd name="T16" fmla="+- 0 2131 1286"/>
                <a:gd name="T17" fmla="*/ T16 w 1114"/>
                <a:gd name="T18" fmla="+- 0 -296 -380"/>
                <a:gd name="T19" fmla="*/ -296 h 1162"/>
                <a:gd name="T20" fmla="+- 0 2035 1286"/>
                <a:gd name="T21" fmla="*/ T20 w 1114"/>
                <a:gd name="T22" fmla="+- 0 -344 -380"/>
                <a:gd name="T23" fmla="*/ -344 h 1162"/>
                <a:gd name="T24" fmla="+- 0 1901 1286"/>
                <a:gd name="T25" fmla="*/ T24 w 1114"/>
                <a:gd name="T26" fmla="+- 0 -376 -380"/>
                <a:gd name="T27" fmla="*/ -376 h 1162"/>
                <a:gd name="T28" fmla="+- 0 1678 1286"/>
                <a:gd name="T29" fmla="*/ T28 w 1114"/>
                <a:gd name="T30" fmla="+- 0 -354 -380"/>
                <a:gd name="T31" fmla="*/ -354 h 1162"/>
                <a:gd name="T32" fmla="+- 0 1553 1286"/>
                <a:gd name="T33" fmla="*/ T32 w 1114"/>
                <a:gd name="T34" fmla="+- 0 -294 -380"/>
                <a:gd name="T35" fmla="*/ -294 h 1162"/>
                <a:gd name="T36" fmla="+- 0 1450 1286"/>
                <a:gd name="T37" fmla="*/ T36 w 1114"/>
                <a:gd name="T38" fmla="+- 0 -210 -380"/>
                <a:gd name="T39" fmla="*/ -210 h 1162"/>
                <a:gd name="T40" fmla="+- 0 1366 1286"/>
                <a:gd name="T41" fmla="*/ T40 w 1114"/>
                <a:gd name="T42" fmla="+- 0 -100 -380"/>
                <a:gd name="T43" fmla="*/ -100 h 1162"/>
                <a:gd name="T44" fmla="+- 0 1320 1286"/>
                <a:gd name="T45" fmla="*/ T44 w 1114"/>
                <a:gd name="T46" fmla="+- 0 1 -380"/>
                <a:gd name="T47" fmla="*/ 1 h 1162"/>
                <a:gd name="T48" fmla="+- 0 1286 1286"/>
                <a:gd name="T49" fmla="*/ T48 w 1114"/>
                <a:gd name="T50" fmla="+- 0 172 -380"/>
                <a:gd name="T51" fmla="*/ 172 h 1162"/>
                <a:gd name="T52" fmla="+- 0 1313 1286"/>
                <a:gd name="T53" fmla="*/ T52 w 1114"/>
                <a:gd name="T54" fmla="+- 0 373 -380"/>
                <a:gd name="T55" fmla="*/ 373 h 1162"/>
                <a:gd name="T56" fmla="+- 0 1330 1286"/>
                <a:gd name="T57" fmla="*/ T56 w 1114"/>
                <a:gd name="T58" fmla="+- 0 119 -380"/>
                <a:gd name="T59" fmla="*/ 119 h 1162"/>
                <a:gd name="T60" fmla="+- 0 1356 1286"/>
                <a:gd name="T61" fmla="*/ T60 w 1114"/>
                <a:gd name="T62" fmla="+- 0 13 -380"/>
                <a:gd name="T63" fmla="*/ 13 h 1162"/>
                <a:gd name="T64" fmla="+- 0 1414 1286"/>
                <a:gd name="T65" fmla="*/ T64 w 1114"/>
                <a:gd name="T66" fmla="+- 0 -104 -380"/>
                <a:gd name="T67" fmla="*/ -104 h 1162"/>
                <a:gd name="T68" fmla="+- 0 1495 1286"/>
                <a:gd name="T69" fmla="*/ T68 w 1114"/>
                <a:gd name="T70" fmla="+- 0 -203 -380"/>
                <a:gd name="T71" fmla="*/ -203 h 1162"/>
                <a:gd name="T72" fmla="+- 0 1574 1286"/>
                <a:gd name="T73" fmla="*/ T72 w 1114"/>
                <a:gd name="T74" fmla="+- 0 -265 -380"/>
                <a:gd name="T75" fmla="*/ -265 h 1162"/>
                <a:gd name="T76" fmla="+- 0 1666 1286"/>
                <a:gd name="T77" fmla="*/ T76 w 1114"/>
                <a:gd name="T78" fmla="+- 0 -311 -380"/>
                <a:gd name="T79" fmla="*/ -311 h 1162"/>
                <a:gd name="T80" fmla="+- 0 1817 1286"/>
                <a:gd name="T81" fmla="*/ T80 w 1114"/>
                <a:gd name="T82" fmla="+- 0 -342 -380"/>
                <a:gd name="T83" fmla="*/ -342 h 1162"/>
                <a:gd name="T84" fmla="+- 0 1973 1286"/>
                <a:gd name="T85" fmla="*/ T84 w 1114"/>
                <a:gd name="T86" fmla="+- 0 -325 -380"/>
                <a:gd name="T87" fmla="*/ -325 h 1162"/>
                <a:gd name="T88" fmla="+- 0 2069 1286"/>
                <a:gd name="T89" fmla="*/ T88 w 1114"/>
                <a:gd name="T90" fmla="+- 0 -289 -380"/>
                <a:gd name="T91" fmla="*/ -289 h 1162"/>
                <a:gd name="T92" fmla="+- 0 2210 1286"/>
                <a:gd name="T93" fmla="*/ T92 w 1114"/>
                <a:gd name="T94" fmla="+- 0 -184 -380"/>
                <a:gd name="T95" fmla="*/ -184 h 1162"/>
                <a:gd name="T96" fmla="+- 0 2287 1286"/>
                <a:gd name="T97" fmla="*/ T96 w 1114"/>
                <a:gd name="T98" fmla="+- 0 -80 -380"/>
                <a:gd name="T99" fmla="*/ -80 h 1162"/>
                <a:gd name="T100" fmla="+- 0 2333 1286"/>
                <a:gd name="T101" fmla="*/ T100 w 1114"/>
                <a:gd name="T102" fmla="+- 0 16 -380"/>
                <a:gd name="T103" fmla="*/ 16 h 1162"/>
                <a:gd name="T104" fmla="+- 0 2362 1286"/>
                <a:gd name="T105" fmla="*/ T104 w 1114"/>
                <a:gd name="T106" fmla="+- 0 174 -380"/>
                <a:gd name="T107" fmla="*/ 174 h 1162"/>
                <a:gd name="T108" fmla="+- 0 2383 1286"/>
                <a:gd name="T109" fmla="*/ T108 w 1114"/>
                <a:gd name="T110" fmla="+- 0 347 -380"/>
                <a:gd name="T111" fmla="*/ 347 h 1162"/>
                <a:gd name="T112" fmla="+- 0 2364 1286"/>
                <a:gd name="T113" fmla="*/ T112 w 1114"/>
                <a:gd name="T114" fmla="+- 0 406 -380"/>
                <a:gd name="T115" fmla="*/ 406 h 1162"/>
                <a:gd name="T116" fmla="+- 0 2347 1286"/>
                <a:gd name="T117" fmla="*/ T116 w 1114"/>
                <a:gd name="T118" fmla="+- 0 337 -380"/>
                <a:gd name="T119" fmla="*/ 337 h 1162"/>
                <a:gd name="T120" fmla="+- 0 2299 1286"/>
                <a:gd name="T121" fmla="*/ T120 w 1114"/>
                <a:gd name="T122" fmla="+- 0 462 -380"/>
                <a:gd name="T123" fmla="*/ 462 h 1162"/>
                <a:gd name="T124" fmla="+- 0 2191 1286"/>
                <a:gd name="T125" fmla="*/ T124 w 1114"/>
                <a:gd name="T126" fmla="+- 0 604 -380"/>
                <a:gd name="T127" fmla="*/ 604 h 1162"/>
                <a:gd name="T128" fmla="+- 0 2090 1286"/>
                <a:gd name="T129" fmla="*/ T128 w 1114"/>
                <a:gd name="T130" fmla="+- 0 680 -380"/>
                <a:gd name="T131" fmla="*/ 680 h 1162"/>
                <a:gd name="T132" fmla="+- 0 1946 1286"/>
                <a:gd name="T133" fmla="*/ T132 w 1114"/>
                <a:gd name="T134" fmla="+- 0 733 -380"/>
                <a:gd name="T135" fmla="*/ 733 h 1162"/>
                <a:gd name="T136" fmla="+- 0 1843 1286"/>
                <a:gd name="T137" fmla="*/ T136 w 1114"/>
                <a:gd name="T138" fmla="+- 0 745 -380"/>
                <a:gd name="T139" fmla="*/ 745 h 1162"/>
                <a:gd name="T140" fmla="+- 0 1714 1286"/>
                <a:gd name="T141" fmla="*/ T140 w 1114"/>
                <a:gd name="T142" fmla="+- 0 728 -380"/>
                <a:gd name="T143" fmla="*/ 728 h 1162"/>
                <a:gd name="T144" fmla="+- 0 1574 1286"/>
                <a:gd name="T145" fmla="*/ T144 w 1114"/>
                <a:gd name="T146" fmla="+- 0 666 -380"/>
                <a:gd name="T147" fmla="*/ 666 h 1162"/>
                <a:gd name="T148" fmla="+- 0 1493 1286"/>
                <a:gd name="T149" fmla="*/ T148 w 1114"/>
                <a:gd name="T150" fmla="+- 0 604 -380"/>
                <a:gd name="T151" fmla="*/ 604 h 1162"/>
                <a:gd name="T152" fmla="+- 0 1428 1286"/>
                <a:gd name="T153" fmla="*/ T152 w 1114"/>
                <a:gd name="T154" fmla="+- 0 527 -380"/>
                <a:gd name="T155" fmla="*/ 527 h 1162"/>
                <a:gd name="T156" fmla="+- 0 1339 1286"/>
                <a:gd name="T157" fmla="*/ T156 w 1114"/>
                <a:gd name="T158" fmla="+- 0 337 -380"/>
                <a:gd name="T159" fmla="*/ 337 h 1162"/>
                <a:gd name="T160" fmla="+- 0 1330 1286"/>
                <a:gd name="T161" fmla="*/ T160 w 1114"/>
                <a:gd name="T162" fmla="+- 0 428 -380"/>
                <a:gd name="T163" fmla="*/ 428 h 1162"/>
                <a:gd name="T164" fmla="+- 0 1397 1286"/>
                <a:gd name="T165" fmla="*/ T164 w 1114"/>
                <a:gd name="T166" fmla="+- 0 548 -380"/>
                <a:gd name="T167" fmla="*/ 548 h 1162"/>
                <a:gd name="T168" fmla="+- 0 1510 1286"/>
                <a:gd name="T169" fmla="*/ T168 w 1114"/>
                <a:gd name="T170" fmla="+- 0 666 -380"/>
                <a:gd name="T171" fmla="*/ 666 h 1162"/>
                <a:gd name="T172" fmla="+- 0 1678 1286"/>
                <a:gd name="T173" fmla="*/ T172 w 1114"/>
                <a:gd name="T174" fmla="+- 0 755 -380"/>
                <a:gd name="T175" fmla="*/ 755 h 1162"/>
                <a:gd name="T176" fmla="+- 0 1788 1286"/>
                <a:gd name="T177" fmla="*/ T176 w 1114"/>
                <a:gd name="T178" fmla="+- 0 779 -380"/>
                <a:gd name="T179" fmla="*/ 779 h 1162"/>
                <a:gd name="T180" fmla="+- 0 1930 1286"/>
                <a:gd name="T181" fmla="*/ T180 w 1114"/>
                <a:gd name="T182" fmla="+- 0 774 -380"/>
                <a:gd name="T183" fmla="*/ 774 h 1162"/>
                <a:gd name="T184" fmla="+- 0 2134 1286"/>
                <a:gd name="T185" fmla="*/ T184 w 1114"/>
                <a:gd name="T186" fmla="+- 0 697 -380"/>
                <a:gd name="T187" fmla="*/ 697 h 1162"/>
                <a:gd name="T188" fmla="+- 0 2290 1286"/>
                <a:gd name="T189" fmla="*/ T188 w 1114"/>
                <a:gd name="T190" fmla="+- 0 548 -380"/>
                <a:gd name="T191" fmla="*/ 548 h 1162"/>
                <a:gd name="T192" fmla="+- 0 2345 1286"/>
                <a:gd name="T193" fmla="*/ T192 w 1114"/>
                <a:gd name="T194" fmla="+- 0 452 -380"/>
                <a:gd name="T195" fmla="*/ 452 h 116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1114" h="1162">
                  <a:moveTo>
                    <a:pt x="1114" y="612"/>
                  </a:moveTo>
                  <a:lnTo>
                    <a:pt x="1114" y="552"/>
                  </a:lnTo>
                  <a:lnTo>
                    <a:pt x="1112" y="523"/>
                  </a:lnTo>
                  <a:lnTo>
                    <a:pt x="1107" y="492"/>
                  </a:lnTo>
                  <a:lnTo>
                    <a:pt x="1102" y="463"/>
                  </a:lnTo>
                  <a:lnTo>
                    <a:pt x="1097" y="436"/>
                  </a:lnTo>
                  <a:lnTo>
                    <a:pt x="1090" y="408"/>
                  </a:lnTo>
                  <a:lnTo>
                    <a:pt x="1071" y="355"/>
                  </a:lnTo>
                  <a:lnTo>
                    <a:pt x="1059" y="328"/>
                  </a:lnTo>
                  <a:lnTo>
                    <a:pt x="1035" y="280"/>
                  </a:lnTo>
                  <a:lnTo>
                    <a:pt x="1018" y="256"/>
                  </a:lnTo>
                  <a:lnTo>
                    <a:pt x="1004" y="235"/>
                  </a:lnTo>
                  <a:lnTo>
                    <a:pt x="987" y="211"/>
                  </a:lnTo>
                  <a:lnTo>
                    <a:pt x="970" y="192"/>
                  </a:lnTo>
                  <a:lnTo>
                    <a:pt x="951" y="170"/>
                  </a:lnTo>
                  <a:lnTo>
                    <a:pt x="932" y="151"/>
                  </a:lnTo>
                  <a:lnTo>
                    <a:pt x="912" y="134"/>
                  </a:lnTo>
                  <a:lnTo>
                    <a:pt x="891" y="115"/>
                  </a:lnTo>
                  <a:lnTo>
                    <a:pt x="869" y="100"/>
                  </a:lnTo>
                  <a:lnTo>
                    <a:pt x="845" y="84"/>
                  </a:lnTo>
                  <a:lnTo>
                    <a:pt x="824" y="72"/>
                  </a:lnTo>
                  <a:lnTo>
                    <a:pt x="800" y="57"/>
                  </a:lnTo>
                  <a:lnTo>
                    <a:pt x="773" y="45"/>
                  </a:lnTo>
                  <a:lnTo>
                    <a:pt x="749" y="36"/>
                  </a:lnTo>
                  <a:lnTo>
                    <a:pt x="723" y="26"/>
                  </a:lnTo>
                  <a:lnTo>
                    <a:pt x="670" y="12"/>
                  </a:lnTo>
                  <a:lnTo>
                    <a:pt x="641" y="7"/>
                  </a:lnTo>
                  <a:lnTo>
                    <a:pt x="615" y="4"/>
                  </a:lnTo>
                  <a:lnTo>
                    <a:pt x="557" y="0"/>
                  </a:lnTo>
                  <a:lnTo>
                    <a:pt x="471" y="7"/>
                  </a:lnTo>
                  <a:lnTo>
                    <a:pt x="444" y="12"/>
                  </a:lnTo>
                  <a:lnTo>
                    <a:pt x="392" y="26"/>
                  </a:lnTo>
                  <a:lnTo>
                    <a:pt x="365" y="36"/>
                  </a:lnTo>
                  <a:lnTo>
                    <a:pt x="339" y="48"/>
                  </a:lnTo>
                  <a:lnTo>
                    <a:pt x="315" y="57"/>
                  </a:lnTo>
                  <a:lnTo>
                    <a:pt x="267" y="86"/>
                  </a:lnTo>
                  <a:lnTo>
                    <a:pt x="245" y="100"/>
                  </a:lnTo>
                  <a:lnTo>
                    <a:pt x="202" y="134"/>
                  </a:lnTo>
                  <a:lnTo>
                    <a:pt x="183" y="151"/>
                  </a:lnTo>
                  <a:lnTo>
                    <a:pt x="164" y="170"/>
                  </a:lnTo>
                  <a:lnTo>
                    <a:pt x="144" y="192"/>
                  </a:lnTo>
                  <a:lnTo>
                    <a:pt x="111" y="235"/>
                  </a:lnTo>
                  <a:lnTo>
                    <a:pt x="96" y="256"/>
                  </a:lnTo>
                  <a:lnTo>
                    <a:pt x="80" y="280"/>
                  </a:lnTo>
                  <a:lnTo>
                    <a:pt x="68" y="304"/>
                  </a:lnTo>
                  <a:lnTo>
                    <a:pt x="56" y="331"/>
                  </a:lnTo>
                  <a:lnTo>
                    <a:pt x="44" y="355"/>
                  </a:lnTo>
                  <a:lnTo>
                    <a:pt x="34" y="381"/>
                  </a:lnTo>
                  <a:lnTo>
                    <a:pt x="24" y="410"/>
                  </a:lnTo>
                  <a:lnTo>
                    <a:pt x="17" y="436"/>
                  </a:lnTo>
                  <a:lnTo>
                    <a:pt x="3" y="523"/>
                  </a:lnTo>
                  <a:lnTo>
                    <a:pt x="0" y="552"/>
                  </a:lnTo>
                  <a:lnTo>
                    <a:pt x="0" y="612"/>
                  </a:lnTo>
                  <a:lnTo>
                    <a:pt x="3" y="640"/>
                  </a:lnTo>
                  <a:lnTo>
                    <a:pt x="17" y="727"/>
                  </a:lnTo>
                  <a:lnTo>
                    <a:pt x="27" y="753"/>
                  </a:lnTo>
                  <a:lnTo>
                    <a:pt x="34" y="782"/>
                  </a:lnTo>
                  <a:lnTo>
                    <a:pt x="39" y="795"/>
                  </a:lnTo>
                  <a:lnTo>
                    <a:pt x="39" y="552"/>
                  </a:lnTo>
                  <a:lnTo>
                    <a:pt x="44" y="499"/>
                  </a:lnTo>
                  <a:lnTo>
                    <a:pt x="48" y="470"/>
                  </a:lnTo>
                  <a:lnTo>
                    <a:pt x="53" y="444"/>
                  </a:lnTo>
                  <a:lnTo>
                    <a:pt x="60" y="420"/>
                  </a:lnTo>
                  <a:lnTo>
                    <a:pt x="70" y="393"/>
                  </a:lnTo>
                  <a:lnTo>
                    <a:pt x="89" y="345"/>
                  </a:lnTo>
                  <a:lnTo>
                    <a:pt x="101" y="321"/>
                  </a:lnTo>
                  <a:lnTo>
                    <a:pt x="113" y="300"/>
                  </a:lnTo>
                  <a:lnTo>
                    <a:pt x="128" y="276"/>
                  </a:lnTo>
                  <a:lnTo>
                    <a:pt x="142" y="256"/>
                  </a:lnTo>
                  <a:lnTo>
                    <a:pt x="156" y="235"/>
                  </a:lnTo>
                  <a:lnTo>
                    <a:pt x="190" y="196"/>
                  </a:lnTo>
                  <a:lnTo>
                    <a:pt x="209" y="177"/>
                  </a:lnTo>
                  <a:lnTo>
                    <a:pt x="228" y="160"/>
                  </a:lnTo>
                  <a:lnTo>
                    <a:pt x="248" y="146"/>
                  </a:lnTo>
                  <a:lnTo>
                    <a:pt x="267" y="129"/>
                  </a:lnTo>
                  <a:lnTo>
                    <a:pt x="288" y="115"/>
                  </a:lnTo>
                  <a:lnTo>
                    <a:pt x="310" y="103"/>
                  </a:lnTo>
                  <a:lnTo>
                    <a:pt x="334" y="91"/>
                  </a:lnTo>
                  <a:lnTo>
                    <a:pt x="356" y="81"/>
                  </a:lnTo>
                  <a:lnTo>
                    <a:pt x="380" y="69"/>
                  </a:lnTo>
                  <a:lnTo>
                    <a:pt x="428" y="55"/>
                  </a:lnTo>
                  <a:lnTo>
                    <a:pt x="454" y="48"/>
                  </a:lnTo>
                  <a:lnTo>
                    <a:pt x="478" y="43"/>
                  </a:lnTo>
                  <a:lnTo>
                    <a:pt x="531" y="38"/>
                  </a:lnTo>
                  <a:lnTo>
                    <a:pt x="584" y="38"/>
                  </a:lnTo>
                  <a:lnTo>
                    <a:pt x="610" y="40"/>
                  </a:lnTo>
                  <a:lnTo>
                    <a:pt x="663" y="50"/>
                  </a:lnTo>
                  <a:lnTo>
                    <a:pt x="687" y="55"/>
                  </a:lnTo>
                  <a:lnTo>
                    <a:pt x="713" y="62"/>
                  </a:lnTo>
                  <a:lnTo>
                    <a:pt x="737" y="72"/>
                  </a:lnTo>
                  <a:lnTo>
                    <a:pt x="759" y="81"/>
                  </a:lnTo>
                  <a:lnTo>
                    <a:pt x="783" y="91"/>
                  </a:lnTo>
                  <a:lnTo>
                    <a:pt x="804" y="103"/>
                  </a:lnTo>
                  <a:lnTo>
                    <a:pt x="869" y="146"/>
                  </a:lnTo>
                  <a:lnTo>
                    <a:pt x="908" y="180"/>
                  </a:lnTo>
                  <a:lnTo>
                    <a:pt x="924" y="196"/>
                  </a:lnTo>
                  <a:lnTo>
                    <a:pt x="958" y="235"/>
                  </a:lnTo>
                  <a:lnTo>
                    <a:pt x="975" y="256"/>
                  </a:lnTo>
                  <a:lnTo>
                    <a:pt x="989" y="278"/>
                  </a:lnTo>
                  <a:lnTo>
                    <a:pt x="1001" y="300"/>
                  </a:lnTo>
                  <a:lnTo>
                    <a:pt x="1016" y="321"/>
                  </a:lnTo>
                  <a:lnTo>
                    <a:pt x="1025" y="345"/>
                  </a:lnTo>
                  <a:lnTo>
                    <a:pt x="1037" y="369"/>
                  </a:lnTo>
                  <a:lnTo>
                    <a:pt x="1047" y="396"/>
                  </a:lnTo>
                  <a:lnTo>
                    <a:pt x="1054" y="420"/>
                  </a:lnTo>
                  <a:lnTo>
                    <a:pt x="1061" y="446"/>
                  </a:lnTo>
                  <a:lnTo>
                    <a:pt x="1076" y="525"/>
                  </a:lnTo>
                  <a:lnTo>
                    <a:pt x="1076" y="554"/>
                  </a:lnTo>
                  <a:lnTo>
                    <a:pt x="1078" y="583"/>
                  </a:lnTo>
                  <a:lnTo>
                    <a:pt x="1078" y="786"/>
                  </a:lnTo>
                  <a:lnTo>
                    <a:pt x="1090" y="753"/>
                  </a:lnTo>
                  <a:lnTo>
                    <a:pt x="1097" y="727"/>
                  </a:lnTo>
                  <a:lnTo>
                    <a:pt x="1102" y="698"/>
                  </a:lnTo>
                  <a:lnTo>
                    <a:pt x="1109" y="669"/>
                  </a:lnTo>
                  <a:lnTo>
                    <a:pt x="1114" y="612"/>
                  </a:lnTo>
                  <a:close/>
                  <a:moveTo>
                    <a:pt x="1078" y="786"/>
                  </a:moveTo>
                  <a:lnTo>
                    <a:pt x="1078" y="583"/>
                  </a:lnTo>
                  <a:lnTo>
                    <a:pt x="1076" y="609"/>
                  </a:lnTo>
                  <a:lnTo>
                    <a:pt x="1076" y="638"/>
                  </a:lnTo>
                  <a:lnTo>
                    <a:pt x="1061" y="717"/>
                  </a:lnTo>
                  <a:lnTo>
                    <a:pt x="1054" y="744"/>
                  </a:lnTo>
                  <a:lnTo>
                    <a:pt x="1044" y="768"/>
                  </a:lnTo>
                  <a:lnTo>
                    <a:pt x="1037" y="794"/>
                  </a:lnTo>
                  <a:lnTo>
                    <a:pt x="1013" y="842"/>
                  </a:lnTo>
                  <a:lnTo>
                    <a:pt x="1001" y="864"/>
                  </a:lnTo>
                  <a:lnTo>
                    <a:pt x="958" y="928"/>
                  </a:lnTo>
                  <a:lnTo>
                    <a:pt x="924" y="967"/>
                  </a:lnTo>
                  <a:lnTo>
                    <a:pt x="905" y="984"/>
                  </a:lnTo>
                  <a:lnTo>
                    <a:pt x="888" y="1000"/>
                  </a:lnTo>
                  <a:lnTo>
                    <a:pt x="867" y="1017"/>
                  </a:lnTo>
                  <a:lnTo>
                    <a:pt x="848" y="1032"/>
                  </a:lnTo>
                  <a:lnTo>
                    <a:pt x="804" y="1060"/>
                  </a:lnTo>
                  <a:lnTo>
                    <a:pt x="783" y="1072"/>
                  </a:lnTo>
                  <a:lnTo>
                    <a:pt x="711" y="1101"/>
                  </a:lnTo>
                  <a:lnTo>
                    <a:pt x="687" y="1108"/>
                  </a:lnTo>
                  <a:lnTo>
                    <a:pt x="660" y="1113"/>
                  </a:lnTo>
                  <a:lnTo>
                    <a:pt x="636" y="1118"/>
                  </a:lnTo>
                  <a:lnTo>
                    <a:pt x="610" y="1123"/>
                  </a:lnTo>
                  <a:lnTo>
                    <a:pt x="584" y="1125"/>
                  </a:lnTo>
                  <a:lnTo>
                    <a:pt x="557" y="1125"/>
                  </a:lnTo>
                  <a:lnTo>
                    <a:pt x="531" y="1123"/>
                  </a:lnTo>
                  <a:lnTo>
                    <a:pt x="504" y="1123"/>
                  </a:lnTo>
                  <a:lnTo>
                    <a:pt x="452" y="1113"/>
                  </a:lnTo>
                  <a:lnTo>
                    <a:pt x="428" y="1108"/>
                  </a:lnTo>
                  <a:lnTo>
                    <a:pt x="404" y="1101"/>
                  </a:lnTo>
                  <a:lnTo>
                    <a:pt x="356" y="1082"/>
                  </a:lnTo>
                  <a:lnTo>
                    <a:pt x="332" y="1070"/>
                  </a:lnTo>
                  <a:lnTo>
                    <a:pt x="288" y="1046"/>
                  </a:lnTo>
                  <a:lnTo>
                    <a:pt x="267" y="1032"/>
                  </a:lnTo>
                  <a:lnTo>
                    <a:pt x="248" y="1017"/>
                  </a:lnTo>
                  <a:lnTo>
                    <a:pt x="226" y="1000"/>
                  </a:lnTo>
                  <a:lnTo>
                    <a:pt x="207" y="984"/>
                  </a:lnTo>
                  <a:lnTo>
                    <a:pt x="190" y="964"/>
                  </a:lnTo>
                  <a:lnTo>
                    <a:pt x="173" y="948"/>
                  </a:lnTo>
                  <a:lnTo>
                    <a:pt x="156" y="926"/>
                  </a:lnTo>
                  <a:lnTo>
                    <a:pt x="142" y="907"/>
                  </a:lnTo>
                  <a:lnTo>
                    <a:pt x="113" y="864"/>
                  </a:lnTo>
                  <a:lnTo>
                    <a:pt x="89" y="816"/>
                  </a:lnTo>
                  <a:lnTo>
                    <a:pt x="60" y="744"/>
                  </a:lnTo>
                  <a:lnTo>
                    <a:pt x="53" y="717"/>
                  </a:lnTo>
                  <a:lnTo>
                    <a:pt x="44" y="664"/>
                  </a:lnTo>
                  <a:lnTo>
                    <a:pt x="39" y="609"/>
                  </a:lnTo>
                  <a:lnTo>
                    <a:pt x="39" y="795"/>
                  </a:lnTo>
                  <a:lnTo>
                    <a:pt x="44" y="808"/>
                  </a:lnTo>
                  <a:lnTo>
                    <a:pt x="56" y="832"/>
                  </a:lnTo>
                  <a:lnTo>
                    <a:pt x="68" y="859"/>
                  </a:lnTo>
                  <a:lnTo>
                    <a:pt x="96" y="907"/>
                  </a:lnTo>
                  <a:lnTo>
                    <a:pt x="111" y="928"/>
                  </a:lnTo>
                  <a:lnTo>
                    <a:pt x="144" y="972"/>
                  </a:lnTo>
                  <a:lnTo>
                    <a:pt x="183" y="1010"/>
                  </a:lnTo>
                  <a:lnTo>
                    <a:pt x="204" y="1029"/>
                  </a:lnTo>
                  <a:lnTo>
                    <a:pt x="224" y="1046"/>
                  </a:lnTo>
                  <a:lnTo>
                    <a:pt x="245" y="1063"/>
                  </a:lnTo>
                  <a:lnTo>
                    <a:pt x="293" y="1092"/>
                  </a:lnTo>
                  <a:lnTo>
                    <a:pt x="365" y="1128"/>
                  </a:lnTo>
                  <a:lnTo>
                    <a:pt x="392" y="1135"/>
                  </a:lnTo>
                  <a:lnTo>
                    <a:pt x="418" y="1144"/>
                  </a:lnTo>
                  <a:lnTo>
                    <a:pt x="444" y="1149"/>
                  </a:lnTo>
                  <a:lnTo>
                    <a:pt x="473" y="1156"/>
                  </a:lnTo>
                  <a:lnTo>
                    <a:pt x="502" y="1159"/>
                  </a:lnTo>
                  <a:lnTo>
                    <a:pt x="528" y="1161"/>
                  </a:lnTo>
                  <a:lnTo>
                    <a:pt x="586" y="1161"/>
                  </a:lnTo>
                  <a:lnTo>
                    <a:pt x="615" y="1159"/>
                  </a:lnTo>
                  <a:lnTo>
                    <a:pt x="644" y="1154"/>
                  </a:lnTo>
                  <a:lnTo>
                    <a:pt x="696" y="1144"/>
                  </a:lnTo>
                  <a:lnTo>
                    <a:pt x="776" y="1116"/>
                  </a:lnTo>
                  <a:lnTo>
                    <a:pt x="824" y="1092"/>
                  </a:lnTo>
                  <a:lnTo>
                    <a:pt x="848" y="1077"/>
                  </a:lnTo>
                  <a:lnTo>
                    <a:pt x="869" y="1063"/>
                  </a:lnTo>
                  <a:lnTo>
                    <a:pt x="912" y="1029"/>
                  </a:lnTo>
                  <a:lnTo>
                    <a:pt x="970" y="972"/>
                  </a:lnTo>
                  <a:lnTo>
                    <a:pt x="1004" y="928"/>
                  </a:lnTo>
                  <a:lnTo>
                    <a:pt x="1020" y="904"/>
                  </a:lnTo>
                  <a:lnTo>
                    <a:pt x="1035" y="883"/>
                  </a:lnTo>
                  <a:lnTo>
                    <a:pt x="1047" y="856"/>
                  </a:lnTo>
                  <a:lnTo>
                    <a:pt x="1059" y="832"/>
                  </a:lnTo>
                  <a:lnTo>
                    <a:pt x="1071" y="806"/>
                  </a:lnTo>
                  <a:lnTo>
                    <a:pt x="1078" y="7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27" name="Oval 26"/>
          <p:cNvSpPr/>
          <p:nvPr/>
        </p:nvSpPr>
        <p:spPr>
          <a:xfrm>
            <a:off x="882982" y="4447615"/>
            <a:ext cx="706438" cy="72580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2465253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Emergency Safety Chart</a:t>
            </a:r>
            <a:endParaRPr lang="en-AU"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926" y="1449778"/>
            <a:ext cx="3538443" cy="5003881"/>
          </a:xfrm>
          <a:prstGeom prst="rect">
            <a:avLst/>
          </a:prstGeom>
        </p:spPr>
      </p:pic>
    </p:spTree>
    <p:extLst>
      <p:ext uri="{BB962C8B-B14F-4D97-AF65-F5344CB8AC3E}">
        <p14:creationId xmlns:p14="http://schemas.microsoft.com/office/powerpoint/2010/main" val="20794780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Contact</a:t>
            </a:r>
            <a:endParaRPr lang="en-AU" dirty="0"/>
          </a:p>
        </p:txBody>
      </p:sp>
      <p:sp>
        <p:nvSpPr>
          <p:cNvPr id="3" name="Content Placeholder 2"/>
          <p:cNvSpPr>
            <a:spLocks noGrp="1"/>
          </p:cNvSpPr>
          <p:nvPr>
            <p:ph idx="1"/>
          </p:nvPr>
        </p:nvSpPr>
        <p:spPr>
          <a:xfrm>
            <a:off x="457200" y="2924944"/>
            <a:ext cx="8229600" cy="3201219"/>
          </a:xfrm>
        </p:spPr>
        <p:txBody>
          <a:bodyPr>
            <a:normAutofit/>
          </a:bodyPr>
          <a:lstStyle/>
          <a:p>
            <a:r>
              <a:rPr lang="en-AU" b="1" dirty="0" smtClean="0"/>
              <a:t>Hy.Giene </a:t>
            </a:r>
            <a:r>
              <a:rPr lang="en-AU" b="1" dirty="0"/>
              <a:t>Australia </a:t>
            </a:r>
            <a:endParaRPr lang="en-AU" dirty="0"/>
          </a:p>
          <a:p>
            <a:r>
              <a:rPr lang="en-AU" sz="1200" dirty="0"/>
              <a:t>ABN 34 271 614 027 </a:t>
            </a:r>
            <a:endParaRPr lang="en-AU" sz="1200" dirty="0" smtClean="0"/>
          </a:p>
          <a:p>
            <a:endParaRPr lang="en-AU" sz="1200" dirty="0"/>
          </a:p>
          <a:p>
            <a:r>
              <a:rPr lang="en-AU" sz="1400" dirty="0"/>
              <a:t>PO Box 910 </a:t>
            </a:r>
            <a:endParaRPr lang="en-AU" sz="1400" dirty="0" smtClean="0"/>
          </a:p>
          <a:p>
            <a:r>
              <a:rPr lang="en-AU" sz="1400" dirty="0" smtClean="0"/>
              <a:t>Bayswater </a:t>
            </a:r>
            <a:r>
              <a:rPr lang="en-AU" sz="1400" dirty="0"/>
              <a:t>VIC, </a:t>
            </a:r>
            <a:endParaRPr lang="en-AU" sz="1400" dirty="0" smtClean="0"/>
          </a:p>
          <a:p>
            <a:r>
              <a:rPr lang="en-AU" sz="1400" dirty="0" smtClean="0"/>
              <a:t>3153 </a:t>
            </a:r>
            <a:r>
              <a:rPr lang="en-AU" sz="1400" dirty="0"/>
              <a:t>Australia </a:t>
            </a:r>
          </a:p>
          <a:p>
            <a:endParaRPr lang="en-AU" sz="1400" dirty="0" smtClean="0"/>
          </a:p>
          <a:p>
            <a:r>
              <a:rPr lang="en-AU" sz="1400" dirty="0" smtClean="0"/>
              <a:t>PH</a:t>
            </a:r>
            <a:r>
              <a:rPr lang="en-AU" sz="1400" dirty="0"/>
              <a:t>: +61 3 9729 3946 </a:t>
            </a:r>
            <a:endParaRPr lang="en-AU" sz="1400" dirty="0" smtClean="0"/>
          </a:p>
          <a:p>
            <a:r>
              <a:rPr lang="en-AU" sz="1400" dirty="0" smtClean="0"/>
              <a:t>Fax</a:t>
            </a:r>
            <a:r>
              <a:rPr lang="en-AU" sz="1400" dirty="0"/>
              <a:t>: +61 3 9729 3942 </a:t>
            </a:r>
          </a:p>
          <a:p>
            <a:r>
              <a:rPr lang="en-AU" sz="1400" dirty="0"/>
              <a:t>Email: sales@hygieneaustralia.com.au </a:t>
            </a:r>
            <a:endParaRPr lang="en-AU" sz="1400" dirty="0" smtClean="0"/>
          </a:p>
          <a:p>
            <a:endParaRPr lang="en-AU" sz="1200" dirty="0"/>
          </a:p>
          <a:p>
            <a:r>
              <a:rPr lang="en-AU" sz="2400" b="1" dirty="0">
                <a:hlinkClick r:id="rId2"/>
              </a:rPr>
              <a:t>www.hygieneaustralia.com.au </a:t>
            </a:r>
            <a:endParaRPr lang="en-AU"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139" y="1597804"/>
            <a:ext cx="1781597" cy="1255132"/>
          </a:xfrm>
          <a:prstGeom prst="rect">
            <a:avLst/>
          </a:prstGeom>
        </p:spPr>
      </p:pic>
    </p:spTree>
    <p:extLst>
      <p:ext uri="{BB962C8B-B14F-4D97-AF65-F5344CB8AC3E}">
        <p14:creationId xmlns:p14="http://schemas.microsoft.com/office/powerpoint/2010/main" val="64733396"/>
      </p:ext>
    </p:extLst>
  </p:cSld>
  <p:clrMapOvr>
    <a:masterClrMapping/>
  </p:clrMapOvr>
</p:sld>
</file>

<file path=ppt/theme/theme1.xml><?xml version="1.0" encoding="utf-8"?>
<a:theme xmlns:a="http://schemas.openxmlformats.org/drawingml/2006/main" name="Office Theme">
  <a:themeElements>
    <a:clrScheme name="Hy.Gien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11689"/>
      </a:hlink>
      <a:folHlink>
        <a:srgbClr val="4BACC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2314</Words>
  <Application>Microsoft Office PowerPoint</Application>
  <PresentationFormat>On-screen Show (4:3)</PresentationFormat>
  <Paragraphs>353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Chemical Handling Training Notes </vt:lpstr>
      <vt:lpstr>Index</vt:lpstr>
      <vt:lpstr>What is Chemical Safety?</vt:lpstr>
      <vt:lpstr>What is Chemical Safety?</vt:lpstr>
      <vt:lpstr>PowerPoint Presentation</vt:lpstr>
      <vt:lpstr>PowerPoint Presentation</vt:lpstr>
      <vt:lpstr>Conclusion</vt:lpstr>
      <vt:lpstr>Guidelines for Handling Chemicals</vt:lpstr>
      <vt:lpstr>Guidelines for Handling Chemicals</vt:lpstr>
      <vt:lpstr>Hazard Communication Program</vt:lpstr>
      <vt:lpstr>Hazard Communication Program</vt:lpstr>
      <vt:lpstr>Hazard Communication Program</vt:lpstr>
      <vt:lpstr>Hazard Communication Program</vt:lpstr>
      <vt:lpstr>Hazard Communication Program</vt:lpstr>
      <vt:lpstr>Hazard Communication Program</vt:lpstr>
      <vt:lpstr>Glossary of Common SDS Terms</vt:lpstr>
      <vt:lpstr>Glossary of Common SDS Terms</vt:lpstr>
      <vt:lpstr>Glossary of Common SDS Terms</vt:lpstr>
      <vt:lpstr>Glossary of Common SDS Terms</vt:lpstr>
      <vt:lpstr>Chemical Safety and Handling Procedures</vt:lpstr>
      <vt:lpstr>Chemical Safety and Handling Procedures</vt:lpstr>
      <vt:lpstr>Chemical Safety and Handling Procedures</vt:lpstr>
      <vt:lpstr>Chemical Safety and Handling Procedures</vt:lpstr>
      <vt:lpstr>Cleaning Equipment - Colour Coding Scheme</vt:lpstr>
      <vt:lpstr>Emergency Safety Chart</vt:lpstr>
      <vt:lpstr>Contact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McArdle</dc:creator>
  <cp:lastModifiedBy>Matthew McArdle</cp:lastModifiedBy>
  <cp:revision>49</cp:revision>
  <dcterms:created xsi:type="dcterms:W3CDTF">2019-04-08T05:46:37Z</dcterms:created>
  <dcterms:modified xsi:type="dcterms:W3CDTF">2019-05-07T00:36:41Z</dcterms:modified>
</cp:coreProperties>
</file>